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notesMasterIdLst>
    <p:notesMasterId r:id="rId21"/>
  </p:notesMasterIdLst>
  <p:sldIdLst>
    <p:sldId id="256" r:id="rId5"/>
    <p:sldId id="304" r:id="rId6"/>
    <p:sldId id="319" r:id="rId7"/>
    <p:sldId id="310" r:id="rId8"/>
    <p:sldId id="311" r:id="rId9"/>
    <p:sldId id="320" r:id="rId10"/>
    <p:sldId id="322" r:id="rId11"/>
    <p:sldId id="268" r:id="rId12"/>
    <p:sldId id="273" r:id="rId13"/>
    <p:sldId id="270" r:id="rId14"/>
    <p:sldId id="314" r:id="rId15"/>
    <p:sldId id="326" r:id="rId16"/>
    <p:sldId id="317" r:id="rId17"/>
    <p:sldId id="321" r:id="rId18"/>
    <p:sldId id="325" r:id="rId19"/>
    <p:sldId id="32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A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p:scale>
          <a:sx n="81" d="100"/>
          <a:sy n="81" d="100"/>
        </p:scale>
        <p:origin x="614" y="182"/>
      </p:cViewPr>
      <p:guideLst/>
    </p:cSldViewPr>
  </p:slid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DDC94-7EF2-4F20-A672-31D9BD76FF43}"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E838A-46BF-4FB6-99E7-AFF5E14192D1}" type="slidenum">
              <a:rPr lang="en-US" smtClean="0"/>
              <a:t>‹#›</a:t>
            </a:fld>
            <a:endParaRPr lang="en-US"/>
          </a:p>
        </p:txBody>
      </p:sp>
    </p:spTree>
    <p:extLst>
      <p:ext uri="{BB962C8B-B14F-4D97-AF65-F5344CB8AC3E}">
        <p14:creationId xmlns:p14="http://schemas.microsoft.com/office/powerpoint/2010/main" val="780215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055E9D9-DDFD-4427-B125-35BD7F5EB0FA}" type="slidenum">
              <a:rPr lang="en-GB" smtClean="0"/>
              <a:t>8</a:t>
            </a:fld>
            <a:endParaRPr lang="en-GB"/>
          </a:p>
        </p:txBody>
      </p:sp>
    </p:spTree>
    <p:extLst>
      <p:ext uri="{BB962C8B-B14F-4D97-AF65-F5344CB8AC3E}">
        <p14:creationId xmlns:p14="http://schemas.microsoft.com/office/powerpoint/2010/main" val="298044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745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209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0568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0435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69263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0724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0300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994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4801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858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4522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324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0589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123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98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2/8/2023</a:t>
            </a:fld>
            <a:endParaRPr lang="en-US" dirty="0"/>
          </a:p>
        </p:txBody>
      </p:sp>
    </p:spTree>
    <p:extLst>
      <p:ext uri="{BB962C8B-B14F-4D97-AF65-F5344CB8AC3E}">
        <p14:creationId xmlns:p14="http://schemas.microsoft.com/office/powerpoint/2010/main" val="87049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16927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D54BDC-64B8-F3A4-CD49-0DEBB7E0CED4}"/>
              </a:ext>
            </a:extLst>
          </p:cNvPr>
          <p:cNvPicPr>
            <a:picLocks noChangeAspect="1"/>
          </p:cNvPicPr>
          <p:nvPr/>
        </p:nvPicPr>
        <p:blipFill>
          <a:blip r:embed="rId2"/>
          <a:stretch>
            <a:fillRect/>
          </a:stretch>
        </p:blipFill>
        <p:spPr>
          <a:xfrm>
            <a:off x="957262" y="397854"/>
            <a:ext cx="6693218" cy="5954264"/>
          </a:xfrm>
          <a:prstGeom prst="rect">
            <a:avLst/>
          </a:prstGeom>
        </p:spPr>
      </p:pic>
      <p:pic>
        <p:nvPicPr>
          <p:cNvPr id="15" name="Picture 14" descr="Diagram&#10;&#10;Description automatically generated">
            <a:extLst>
              <a:ext uri="{FF2B5EF4-FFF2-40B4-BE49-F238E27FC236}">
                <a16:creationId xmlns:a16="http://schemas.microsoft.com/office/drawing/2014/main" id="{A89AD963-5E87-57F6-ABBD-27E5C90BE46D}"/>
              </a:ext>
            </a:extLst>
          </p:cNvPr>
          <p:cNvPicPr>
            <a:picLocks noChangeAspect="1"/>
          </p:cNvPicPr>
          <p:nvPr/>
        </p:nvPicPr>
        <p:blipFill>
          <a:blip r:embed="rId3">
            <a:alphaModFix/>
          </a:blip>
          <a:stretch>
            <a:fillRect/>
          </a:stretch>
        </p:blipFill>
        <p:spPr>
          <a:xfrm>
            <a:off x="7404651" y="2703441"/>
            <a:ext cx="2236307" cy="2236307"/>
          </a:xfrm>
          <a:prstGeom prst="rect">
            <a:avLst/>
          </a:prstGeom>
        </p:spPr>
      </p:pic>
    </p:spTree>
    <p:extLst>
      <p:ext uri="{BB962C8B-B14F-4D97-AF65-F5344CB8AC3E}">
        <p14:creationId xmlns:p14="http://schemas.microsoft.com/office/powerpoint/2010/main" val="1590242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176">
            <a:extLst>
              <a:ext uri="{FF2B5EF4-FFF2-40B4-BE49-F238E27FC236}">
                <a16:creationId xmlns:a16="http://schemas.microsoft.com/office/drawing/2014/main" id="{68734401-3809-4DE2-B806-EE248D8AB9EB}"/>
              </a:ext>
            </a:extLst>
          </p:cNvPr>
          <p:cNvPicPr>
            <a:picLocks noChangeAspect="1"/>
          </p:cNvPicPr>
          <p:nvPr/>
        </p:nvPicPr>
        <p:blipFill>
          <a:blip r:embed="rId2"/>
          <a:stretch>
            <a:fillRect/>
          </a:stretch>
        </p:blipFill>
        <p:spPr>
          <a:xfrm>
            <a:off x="0" y="1"/>
            <a:ext cx="1047565" cy="965724"/>
          </a:xfrm>
          <a:prstGeom prst="rect">
            <a:avLst/>
          </a:prstGeom>
        </p:spPr>
      </p:pic>
      <p:sp>
        <p:nvSpPr>
          <p:cNvPr id="388" name="TextBox 387">
            <a:extLst>
              <a:ext uri="{FF2B5EF4-FFF2-40B4-BE49-F238E27FC236}">
                <a16:creationId xmlns:a16="http://schemas.microsoft.com/office/drawing/2014/main" id="{36042537-61BF-48FB-8A08-94FB4E141A72}"/>
              </a:ext>
            </a:extLst>
          </p:cNvPr>
          <p:cNvSpPr txBox="1"/>
          <p:nvPr/>
        </p:nvSpPr>
        <p:spPr>
          <a:xfrm>
            <a:off x="6601969" y="4596059"/>
            <a:ext cx="3754066" cy="1754326"/>
          </a:xfrm>
          <a:prstGeom prst="rect">
            <a:avLst/>
          </a:prstGeom>
          <a:noFill/>
        </p:spPr>
        <p:txBody>
          <a:bodyPr wrap="square">
            <a:spAutoFit/>
          </a:bodyPr>
          <a:lstStyle/>
          <a:p>
            <a:pPr algn="just"/>
            <a:r>
              <a:rPr lang="en-GB" sz="1200" dirty="0">
                <a:latin typeface="Cambria" panose="02040503050406030204" pitchFamily="18" charset="0"/>
                <a:ea typeface="Cambria" panose="02040503050406030204" pitchFamily="18" charset="0"/>
              </a:rPr>
              <a:t>Maximum‐likelihood tree based on the partial amino acid sequence of the CD2v protein, showing the relationship between the Nigeria 2019 (in blue) 2020 (in red) and 2021 (in green) ASF outbreak isolates and representatives of known ASFV serogroups as well as ASFVs clustering outside the eight established serogroups. The General Reversible Chloroplast model Gamma distribution was used. Only the bootstrap values greater than 70% are shown.</a:t>
            </a:r>
            <a:endParaRPr lang="x-none" sz="1200" dirty="0">
              <a:latin typeface="Cambria" panose="02040503050406030204" pitchFamily="18" charset="0"/>
              <a:ea typeface="Cambria" panose="02040503050406030204" pitchFamily="18" charset="0"/>
            </a:endParaRPr>
          </a:p>
        </p:txBody>
      </p:sp>
      <p:grpSp>
        <p:nvGrpSpPr>
          <p:cNvPr id="2353" name="Group 2352"/>
          <p:cNvGrpSpPr/>
          <p:nvPr/>
        </p:nvGrpSpPr>
        <p:grpSpPr>
          <a:xfrm>
            <a:off x="2159856" y="331427"/>
            <a:ext cx="3735550" cy="6372000"/>
            <a:chOff x="4152900" y="290513"/>
            <a:chExt cx="3723232" cy="6360501"/>
          </a:xfrm>
        </p:grpSpPr>
        <p:sp>
          <p:nvSpPr>
            <p:cNvPr id="2180" name="Rectangle 183"/>
            <p:cNvSpPr>
              <a:spLocks noChangeArrowheads="1"/>
            </p:cNvSpPr>
            <p:nvPr/>
          </p:nvSpPr>
          <p:spPr bwMode="auto">
            <a:xfrm>
              <a:off x="5694363" y="290513"/>
              <a:ext cx="4119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Nig59 OS7B</a:t>
              </a:r>
              <a:endParaRPr lang="en-US" sz="2000">
                <a:latin typeface="Arial" pitchFamily="34" charset="0"/>
                <a:cs typeface="Arial" pitchFamily="34" charset="0"/>
              </a:endParaRPr>
            </a:p>
          </p:txBody>
        </p:sp>
        <p:sp>
          <p:nvSpPr>
            <p:cNvPr id="2181" name="Line 184"/>
            <p:cNvSpPr>
              <a:spLocks noChangeShapeType="1"/>
            </p:cNvSpPr>
            <p:nvPr/>
          </p:nvSpPr>
          <p:spPr bwMode="auto">
            <a:xfrm>
              <a:off x="5610225" y="33496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82" name="Rectangle 185"/>
            <p:cNvSpPr>
              <a:spLocks noChangeArrowheads="1"/>
            </p:cNvSpPr>
            <p:nvPr/>
          </p:nvSpPr>
          <p:spPr bwMode="auto">
            <a:xfrm>
              <a:off x="5694363" y="414338"/>
              <a:ext cx="4584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Nig75 CD652</a:t>
              </a:r>
              <a:endParaRPr lang="en-US" sz="2000">
                <a:latin typeface="Arial" pitchFamily="34" charset="0"/>
                <a:cs typeface="Arial" pitchFamily="34" charset="0"/>
              </a:endParaRPr>
            </a:p>
          </p:txBody>
        </p:sp>
        <p:sp>
          <p:nvSpPr>
            <p:cNvPr id="2183" name="Line 186"/>
            <p:cNvSpPr>
              <a:spLocks noChangeShapeType="1"/>
            </p:cNvSpPr>
            <p:nvPr/>
          </p:nvSpPr>
          <p:spPr bwMode="auto">
            <a:xfrm>
              <a:off x="5610225" y="45878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84" name="Rectangle 187"/>
            <p:cNvSpPr>
              <a:spLocks noChangeArrowheads="1"/>
            </p:cNvSpPr>
            <p:nvPr/>
          </p:nvSpPr>
          <p:spPr bwMode="auto">
            <a:xfrm>
              <a:off x="5694363" y="538163"/>
              <a:ext cx="4055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Nig70 Oyo5</a:t>
              </a:r>
              <a:endParaRPr lang="en-US" sz="2000">
                <a:latin typeface="Arial" pitchFamily="34" charset="0"/>
                <a:cs typeface="Arial" pitchFamily="34" charset="0"/>
              </a:endParaRPr>
            </a:p>
          </p:txBody>
        </p:sp>
        <p:sp>
          <p:nvSpPr>
            <p:cNvPr id="2185" name="Line 188"/>
            <p:cNvSpPr>
              <a:spLocks noChangeShapeType="1"/>
            </p:cNvSpPr>
            <p:nvPr/>
          </p:nvSpPr>
          <p:spPr bwMode="auto">
            <a:xfrm>
              <a:off x="5610225" y="58261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86" name="Rectangle 189"/>
            <p:cNvSpPr>
              <a:spLocks noChangeArrowheads="1"/>
            </p:cNvSpPr>
            <p:nvPr/>
          </p:nvSpPr>
          <p:spPr bwMode="auto">
            <a:xfrm>
              <a:off x="5694363" y="661988"/>
              <a:ext cx="4151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Nig57 AB31</a:t>
              </a:r>
              <a:endParaRPr lang="en-US" sz="2000">
                <a:latin typeface="Arial" pitchFamily="34" charset="0"/>
                <a:cs typeface="Arial" pitchFamily="34" charset="0"/>
              </a:endParaRPr>
            </a:p>
          </p:txBody>
        </p:sp>
        <p:sp>
          <p:nvSpPr>
            <p:cNvPr id="2187" name="Line 190"/>
            <p:cNvSpPr>
              <a:spLocks noChangeShapeType="1"/>
            </p:cNvSpPr>
            <p:nvPr/>
          </p:nvSpPr>
          <p:spPr bwMode="auto">
            <a:xfrm>
              <a:off x="5610225" y="70643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88" name="Rectangle 191"/>
            <p:cNvSpPr>
              <a:spLocks noChangeArrowheads="1"/>
            </p:cNvSpPr>
            <p:nvPr/>
          </p:nvSpPr>
          <p:spPr bwMode="auto">
            <a:xfrm>
              <a:off x="5694363" y="785813"/>
              <a:ext cx="3783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Nig55 AN4</a:t>
              </a:r>
              <a:endParaRPr lang="en-US" sz="2000">
                <a:latin typeface="Arial" pitchFamily="34" charset="0"/>
                <a:cs typeface="Arial" pitchFamily="34" charset="0"/>
              </a:endParaRPr>
            </a:p>
          </p:txBody>
        </p:sp>
        <p:sp>
          <p:nvSpPr>
            <p:cNvPr id="2189" name="Line 192"/>
            <p:cNvSpPr>
              <a:spLocks noChangeShapeType="1"/>
            </p:cNvSpPr>
            <p:nvPr/>
          </p:nvSpPr>
          <p:spPr bwMode="auto">
            <a:xfrm>
              <a:off x="5610225" y="83026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90" name="Rectangle 193"/>
            <p:cNvSpPr>
              <a:spLocks noChangeArrowheads="1"/>
            </p:cNvSpPr>
            <p:nvPr/>
          </p:nvSpPr>
          <p:spPr bwMode="auto">
            <a:xfrm>
              <a:off x="5694363" y="909638"/>
              <a:ext cx="36548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Nig30 Og1</a:t>
              </a:r>
              <a:endParaRPr lang="en-US" sz="2000">
                <a:latin typeface="Arial" pitchFamily="34" charset="0"/>
                <a:cs typeface="Arial" pitchFamily="34" charset="0"/>
              </a:endParaRPr>
            </a:p>
          </p:txBody>
        </p:sp>
        <p:sp>
          <p:nvSpPr>
            <p:cNvPr id="2191" name="Line 194"/>
            <p:cNvSpPr>
              <a:spLocks noChangeShapeType="1"/>
            </p:cNvSpPr>
            <p:nvPr/>
          </p:nvSpPr>
          <p:spPr bwMode="auto">
            <a:xfrm>
              <a:off x="5610225" y="95408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92" name="Rectangle 195"/>
            <p:cNvSpPr>
              <a:spLocks noChangeArrowheads="1"/>
            </p:cNvSpPr>
            <p:nvPr/>
          </p:nvSpPr>
          <p:spPr bwMode="auto">
            <a:xfrm>
              <a:off x="5694363" y="1033463"/>
              <a:ext cx="4055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Nig33 Edo1</a:t>
              </a:r>
              <a:endParaRPr lang="en-US" sz="2000" dirty="0">
                <a:latin typeface="Arial" pitchFamily="34" charset="0"/>
                <a:cs typeface="Arial" pitchFamily="34" charset="0"/>
              </a:endParaRPr>
            </a:p>
          </p:txBody>
        </p:sp>
        <p:sp>
          <p:nvSpPr>
            <p:cNvPr id="2193" name="Line 196"/>
            <p:cNvSpPr>
              <a:spLocks noChangeShapeType="1"/>
            </p:cNvSpPr>
            <p:nvPr/>
          </p:nvSpPr>
          <p:spPr bwMode="auto">
            <a:xfrm>
              <a:off x="5610225" y="107791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94" name="Rectangle 197"/>
            <p:cNvSpPr>
              <a:spLocks noChangeArrowheads="1"/>
            </p:cNvSpPr>
            <p:nvPr/>
          </p:nvSpPr>
          <p:spPr bwMode="auto">
            <a:xfrm>
              <a:off x="5694363" y="1157288"/>
              <a:ext cx="4584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Nig42 CD664</a:t>
              </a:r>
              <a:endParaRPr lang="en-US" sz="2000">
                <a:latin typeface="Arial" pitchFamily="34" charset="0"/>
                <a:cs typeface="Arial" pitchFamily="34" charset="0"/>
              </a:endParaRPr>
            </a:p>
          </p:txBody>
        </p:sp>
        <p:sp>
          <p:nvSpPr>
            <p:cNvPr id="2195" name="Line 198"/>
            <p:cNvSpPr>
              <a:spLocks noChangeShapeType="1"/>
            </p:cNvSpPr>
            <p:nvPr/>
          </p:nvSpPr>
          <p:spPr bwMode="auto">
            <a:xfrm>
              <a:off x="5610225" y="120173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96" name="Rectangle 199"/>
            <p:cNvSpPr>
              <a:spLocks noChangeArrowheads="1"/>
            </p:cNvSpPr>
            <p:nvPr/>
          </p:nvSpPr>
          <p:spPr bwMode="auto">
            <a:xfrm>
              <a:off x="5694363" y="1281113"/>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Nig21 LA47</a:t>
              </a:r>
              <a:endParaRPr lang="en-US" sz="2000">
                <a:latin typeface="Arial" pitchFamily="34" charset="0"/>
                <a:cs typeface="Arial" pitchFamily="34" charset="0"/>
              </a:endParaRPr>
            </a:p>
          </p:txBody>
        </p:sp>
        <p:sp>
          <p:nvSpPr>
            <p:cNvPr id="2197" name="Line 200"/>
            <p:cNvSpPr>
              <a:spLocks noChangeShapeType="1"/>
            </p:cNvSpPr>
            <p:nvPr/>
          </p:nvSpPr>
          <p:spPr bwMode="auto">
            <a:xfrm>
              <a:off x="5610225" y="132556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198" name="Rectangle 201"/>
            <p:cNvSpPr>
              <a:spLocks noChangeArrowheads="1"/>
            </p:cNvSpPr>
            <p:nvPr/>
          </p:nvSpPr>
          <p:spPr bwMode="auto">
            <a:xfrm>
              <a:off x="5694363" y="1404938"/>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Nig23 LA49</a:t>
              </a:r>
              <a:endParaRPr lang="en-US" sz="2000">
                <a:latin typeface="Arial" pitchFamily="34" charset="0"/>
                <a:cs typeface="Arial" pitchFamily="34" charset="0"/>
              </a:endParaRPr>
            </a:p>
          </p:txBody>
        </p:sp>
        <p:sp>
          <p:nvSpPr>
            <p:cNvPr id="2199" name="Line 202"/>
            <p:cNvSpPr>
              <a:spLocks noChangeShapeType="1"/>
            </p:cNvSpPr>
            <p:nvPr/>
          </p:nvSpPr>
          <p:spPr bwMode="auto">
            <a:xfrm>
              <a:off x="5610225" y="144938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00" name="Rectangle 203"/>
            <p:cNvSpPr>
              <a:spLocks noChangeArrowheads="1"/>
            </p:cNvSpPr>
            <p:nvPr/>
          </p:nvSpPr>
          <p:spPr bwMode="auto">
            <a:xfrm>
              <a:off x="5694363" y="1528763"/>
              <a:ext cx="4584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Nig38 CD698</a:t>
              </a:r>
              <a:endParaRPr lang="en-US" sz="2000">
                <a:latin typeface="Arial" pitchFamily="34" charset="0"/>
                <a:cs typeface="Arial" pitchFamily="34" charset="0"/>
              </a:endParaRPr>
            </a:p>
          </p:txBody>
        </p:sp>
        <p:sp>
          <p:nvSpPr>
            <p:cNvPr id="2201" name="Line 204"/>
            <p:cNvSpPr>
              <a:spLocks noChangeShapeType="1"/>
            </p:cNvSpPr>
            <p:nvPr/>
          </p:nvSpPr>
          <p:spPr bwMode="auto">
            <a:xfrm>
              <a:off x="5610225" y="157321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02" name="Rectangle 205"/>
            <p:cNvSpPr>
              <a:spLocks noChangeArrowheads="1"/>
            </p:cNvSpPr>
            <p:nvPr/>
          </p:nvSpPr>
          <p:spPr bwMode="auto">
            <a:xfrm>
              <a:off x="5694363" y="1652588"/>
              <a:ext cx="3735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Nig53 DT1</a:t>
              </a:r>
              <a:endParaRPr lang="en-US" sz="2000">
                <a:latin typeface="Arial" pitchFamily="34" charset="0"/>
                <a:cs typeface="Arial" pitchFamily="34" charset="0"/>
              </a:endParaRPr>
            </a:p>
          </p:txBody>
        </p:sp>
        <p:sp>
          <p:nvSpPr>
            <p:cNvPr id="2203" name="Line 206"/>
            <p:cNvSpPr>
              <a:spLocks noChangeShapeType="1"/>
            </p:cNvSpPr>
            <p:nvPr/>
          </p:nvSpPr>
          <p:spPr bwMode="auto">
            <a:xfrm>
              <a:off x="5610225" y="169703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04" name="Rectangle 207"/>
            <p:cNvSpPr>
              <a:spLocks noChangeArrowheads="1"/>
            </p:cNvSpPr>
            <p:nvPr/>
          </p:nvSpPr>
          <p:spPr bwMode="auto">
            <a:xfrm>
              <a:off x="5610225" y="1776413"/>
              <a:ext cx="11381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Georgia 2007 1 (FR682468)</a:t>
              </a:r>
              <a:endParaRPr lang="en-US" sz="2000">
                <a:latin typeface="Arial" pitchFamily="34" charset="0"/>
                <a:cs typeface="Arial" pitchFamily="34" charset="0"/>
              </a:endParaRPr>
            </a:p>
          </p:txBody>
        </p:sp>
        <p:sp>
          <p:nvSpPr>
            <p:cNvPr id="2205" name="Freeform 208"/>
            <p:cNvSpPr>
              <a:spLocks/>
            </p:cNvSpPr>
            <p:nvPr/>
          </p:nvSpPr>
          <p:spPr bwMode="auto">
            <a:xfrm>
              <a:off x="5605463" y="1820863"/>
              <a:ext cx="0" cy="57150"/>
            </a:xfrm>
            <a:custGeom>
              <a:avLst/>
              <a:gdLst>
                <a:gd name="T0" fmla="*/ 36 h 36"/>
                <a:gd name="T1" fmla="*/ 0 h 36"/>
                <a:gd name="T2" fmla="*/ 0 h 36"/>
              </a:gdLst>
              <a:ahLst/>
              <a:cxnLst>
                <a:cxn ang="0">
                  <a:pos x="0" y="T0"/>
                </a:cxn>
                <a:cxn ang="0">
                  <a:pos x="0" y="T1"/>
                </a:cxn>
                <a:cxn ang="0">
                  <a:pos x="0" y="T2"/>
                </a:cxn>
              </a:cxnLst>
              <a:rect l="0" t="0" r="r" b="b"/>
              <a:pathLst>
                <a:path h="36">
                  <a:moveTo>
                    <a:pt x="0" y="36"/>
                  </a:moveTo>
                  <a:lnTo>
                    <a:pt x="0" y="0"/>
                  </a:lnTo>
                  <a:lnTo>
                    <a:pt x="0"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06" name="Rectangle 209"/>
            <p:cNvSpPr>
              <a:spLocks noChangeArrowheads="1"/>
            </p:cNvSpPr>
            <p:nvPr/>
          </p:nvSpPr>
          <p:spPr bwMode="auto">
            <a:xfrm>
              <a:off x="5610225" y="1900238"/>
              <a:ext cx="15036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ASFV Krasnodar 2012 </a:t>
              </a:r>
              <a:r>
                <a:rPr lang="en-US" sz="600" dirty="0" err="1">
                  <a:solidFill>
                    <a:srgbClr val="000000"/>
                  </a:solidFill>
                  <a:latin typeface="Cambria" pitchFamily="18" charset="0"/>
                  <a:cs typeface="Arial" pitchFamily="34" charset="0"/>
                </a:rPr>
                <a:t>dom</a:t>
              </a:r>
              <a:r>
                <a:rPr lang="en-US" sz="600" dirty="0">
                  <a:solidFill>
                    <a:srgbClr val="000000"/>
                  </a:solidFill>
                  <a:latin typeface="Cambria" pitchFamily="18" charset="0"/>
                  <a:cs typeface="Arial" pitchFamily="34" charset="0"/>
                </a:rPr>
                <a:t> (KM609342) SG8</a:t>
              </a:r>
              <a:endParaRPr lang="en-US" sz="2000" dirty="0">
                <a:latin typeface="Arial" pitchFamily="34" charset="0"/>
                <a:cs typeface="Arial" pitchFamily="34" charset="0"/>
              </a:endParaRPr>
            </a:p>
          </p:txBody>
        </p:sp>
        <p:sp>
          <p:nvSpPr>
            <p:cNvPr id="2207" name="Freeform 210"/>
            <p:cNvSpPr>
              <a:spLocks/>
            </p:cNvSpPr>
            <p:nvPr/>
          </p:nvSpPr>
          <p:spPr bwMode="auto">
            <a:xfrm>
              <a:off x="5605463" y="1887538"/>
              <a:ext cx="0" cy="57150"/>
            </a:xfrm>
            <a:custGeom>
              <a:avLst/>
              <a:gdLst>
                <a:gd name="T0" fmla="*/ 0 h 36"/>
                <a:gd name="T1" fmla="*/ 36 h 36"/>
                <a:gd name="T2" fmla="*/ 36 h 36"/>
              </a:gdLst>
              <a:ahLst/>
              <a:cxnLst>
                <a:cxn ang="0">
                  <a:pos x="0" y="T0"/>
                </a:cxn>
                <a:cxn ang="0">
                  <a:pos x="0" y="T1"/>
                </a:cxn>
                <a:cxn ang="0">
                  <a:pos x="0" y="T2"/>
                </a:cxn>
              </a:cxnLst>
              <a:rect l="0" t="0" r="r" b="b"/>
              <a:pathLst>
                <a:path h="36">
                  <a:moveTo>
                    <a:pt x="0" y="0"/>
                  </a:moveTo>
                  <a:lnTo>
                    <a:pt x="0" y="36"/>
                  </a:lnTo>
                  <a:lnTo>
                    <a:pt x="0" y="36"/>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08" name="Rectangle 211"/>
            <p:cNvSpPr>
              <a:spLocks noChangeArrowheads="1"/>
            </p:cNvSpPr>
            <p:nvPr/>
          </p:nvSpPr>
          <p:spPr bwMode="auto">
            <a:xfrm>
              <a:off x="5610225" y="2024063"/>
              <a:ext cx="11541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Krasnodar 2012 (KJ195682)</a:t>
              </a:r>
              <a:endParaRPr lang="en-US" sz="2000">
                <a:latin typeface="Arial" pitchFamily="34" charset="0"/>
                <a:cs typeface="Arial" pitchFamily="34" charset="0"/>
              </a:endParaRPr>
            </a:p>
          </p:txBody>
        </p:sp>
        <p:sp>
          <p:nvSpPr>
            <p:cNvPr id="2209" name="Freeform 212"/>
            <p:cNvSpPr>
              <a:spLocks/>
            </p:cNvSpPr>
            <p:nvPr/>
          </p:nvSpPr>
          <p:spPr bwMode="auto">
            <a:xfrm>
              <a:off x="5605463" y="1206500"/>
              <a:ext cx="0" cy="862012"/>
            </a:xfrm>
            <a:custGeom>
              <a:avLst/>
              <a:gdLst>
                <a:gd name="T0" fmla="*/ 0 h 543"/>
                <a:gd name="T1" fmla="*/ 543 h 543"/>
                <a:gd name="T2" fmla="*/ 543 h 543"/>
              </a:gdLst>
              <a:ahLst/>
              <a:cxnLst>
                <a:cxn ang="0">
                  <a:pos x="0" y="T0"/>
                </a:cxn>
                <a:cxn ang="0">
                  <a:pos x="0" y="T1"/>
                </a:cxn>
                <a:cxn ang="0">
                  <a:pos x="0" y="T2"/>
                </a:cxn>
              </a:cxnLst>
              <a:rect l="0" t="0" r="r" b="b"/>
              <a:pathLst>
                <a:path h="543">
                  <a:moveTo>
                    <a:pt x="0" y="0"/>
                  </a:moveTo>
                  <a:lnTo>
                    <a:pt x="0" y="543"/>
                  </a:lnTo>
                  <a:lnTo>
                    <a:pt x="0" y="543"/>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10" name="Rectangle 213"/>
            <p:cNvSpPr>
              <a:spLocks noChangeArrowheads="1"/>
            </p:cNvSpPr>
            <p:nvPr/>
          </p:nvSpPr>
          <p:spPr bwMode="auto">
            <a:xfrm>
              <a:off x="5668963" y="2147888"/>
              <a:ext cx="13016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Volgograd 2012 wb (KM609363)</a:t>
              </a:r>
              <a:endParaRPr lang="en-US" sz="2000">
                <a:latin typeface="Arial" pitchFamily="34" charset="0"/>
                <a:cs typeface="Arial" pitchFamily="34" charset="0"/>
              </a:endParaRPr>
            </a:p>
          </p:txBody>
        </p:sp>
        <p:sp>
          <p:nvSpPr>
            <p:cNvPr id="2211" name="Freeform 214"/>
            <p:cNvSpPr>
              <a:spLocks/>
            </p:cNvSpPr>
            <p:nvPr/>
          </p:nvSpPr>
          <p:spPr bwMode="auto">
            <a:xfrm>
              <a:off x="5605463" y="1268413"/>
              <a:ext cx="58738" cy="923925"/>
            </a:xfrm>
            <a:custGeom>
              <a:avLst/>
              <a:gdLst>
                <a:gd name="T0" fmla="*/ 0 w 37"/>
                <a:gd name="T1" fmla="*/ 0 h 582"/>
                <a:gd name="T2" fmla="*/ 0 w 37"/>
                <a:gd name="T3" fmla="*/ 582 h 582"/>
                <a:gd name="T4" fmla="*/ 37 w 37"/>
                <a:gd name="T5" fmla="*/ 582 h 582"/>
              </a:gdLst>
              <a:ahLst/>
              <a:cxnLst>
                <a:cxn ang="0">
                  <a:pos x="T0" y="T1"/>
                </a:cxn>
                <a:cxn ang="0">
                  <a:pos x="T2" y="T3"/>
                </a:cxn>
                <a:cxn ang="0">
                  <a:pos x="T4" y="T5"/>
                </a:cxn>
              </a:cxnLst>
              <a:rect l="0" t="0" r="r" b="b"/>
              <a:pathLst>
                <a:path w="37" h="582">
                  <a:moveTo>
                    <a:pt x="0" y="0"/>
                  </a:moveTo>
                  <a:lnTo>
                    <a:pt x="0" y="582"/>
                  </a:lnTo>
                  <a:lnTo>
                    <a:pt x="37" y="582"/>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12" name="Freeform 215"/>
            <p:cNvSpPr>
              <a:spLocks/>
            </p:cNvSpPr>
            <p:nvPr/>
          </p:nvSpPr>
          <p:spPr bwMode="auto">
            <a:xfrm>
              <a:off x="7167754" y="301625"/>
              <a:ext cx="33338" cy="1924050"/>
            </a:xfrm>
            <a:custGeom>
              <a:avLst/>
              <a:gdLst>
                <a:gd name="T0" fmla="*/ 0 w 21"/>
                <a:gd name="T1" fmla="*/ 0 h 1212"/>
                <a:gd name="T2" fmla="*/ 21 w 21"/>
                <a:gd name="T3" fmla="*/ 0 h 1212"/>
                <a:gd name="T4" fmla="*/ 21 w 21"/>
                <a:gd name="T5" fmla="*/ 1212 h 1212"/>
                <a:gd name="T6" fmla="*/ 0 w 21"/>
                <a:gd name="T7" fmla="*/ 1212 h 1212"/>
              </a:gdLst>
              <a:ahLst/>
              <a:cxnLst>
                <a:cxn ang="0">
                  <a:pos x="T0" y="T1"/>
                </a:cxn>
                <a:cxn ang="0">
                  <a:pos x="T2" y="T3"/>
                </a:cxn>
                <a:cxn ang="0">
                  <a:pos x="T4" y="T5"/>
                </a:cxn>
                <a:cxn ang="0">
                  <a:pos x="T6" y="T7"/>
                </a:cxn>
              </a:cxnLst>
              <a:rect l="0" t="0" r="r" b="b"/>
              <a:pathLst>
                <a:path w="21" h="1212">
                  <a:moveTo>
                    <a:pt x="0" y="0"/>
                  </a:moveTo>
                  <a:lnTo>
                    <a:pt x="21" y="0"/>
                  </a:lnTo>
                  <a:lnTo>
                    <a:pt x="21" y="1212"/>
                  </a:lnTo>
                  <a:lnTo>
                    <a:pt x="0" y="1212"/>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13" name="Rectangle 216"/>
            <p:cNvSpPr>
              <a:spLocks noChangeArrowheads="1"/>
            </p:cNvSpPr>
            <p:nvPr/>
          </p:nvSpPr>
          <p:spPr bwMode="auto">
            <a:xfrm>
              <a:off x="7229056" y="1216025"/>
              <a:ext cx="647076" cy="13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900" b="1" dirty="0" err="1">
                  <a:solidFill>
                    <a:srgbClr val="000000"/>
                  </a:solidFill>
                  <a:latin typeface="Cambria" panose="02040503050406030204" pitchFamily="18" charset="0"/>
                  <a:ea typeface="Cambria" panose="02040503050406030204" pitchFamily="18" charset="0"/>
                  <a:cs typeface="Arial" pitchFamily="34" charset="0"/>
                </a:rPr>
                <a:t>Serogroup</a:t>
              </a:r>
              <a:r>
                <a:rPr lang="en-US" sz="900" b="1" dirty="0">
                  <a:solidFill>
                    <a:srgbClr val="000000"/>
                  </a:solidFill>
                  <a:latin typeface="Cambria" panose="02040503050406030204" pitchFamily="18" charset="0"/>
                  <a:ea typeface="Cambria" panose="02040503050406030204" pitchFamily="18" charset="0"/>
                  <a:cs typeface="Arial" pitchFamily="34" charset="0"/>
                </a:rPr>
                <a:t> 8</a:t>
              </a:r>
              <a:endParaRPr lang="en-US" sz="3200" dirty="0">
                <a:latin typeface="Cambria" panose="02040503050406030204" pitchFamily="18" charset="0"/>
                <a:ea typeface="Cambria" panose="02040503050406030204" pitchFamily="18" charset="0"/>
                <a:cs typeface="Arial" pitchFamily="34" charset="0"/>
              </a:endParaRPr>
            </a:p>
          </p:txBody>
        </p:sp>
        <p:sp>
          <p:nvSpPr>
            <p:cNvPr id="2214" name="Line 217"/>
            <p:cNvSpPr>
              <a:spLocks noChangeShapeType="1"/>
            </p:cNvSpPr>
            <p:nvPr/>
          </p:nvSpPr>
          <p:spPr bwMode="auto">
            <a:xfrm>
              <a:off x="5605463" y="334963"/>
              <a:ext cx="0" cy="923925"/>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15" name="Line 218"/>
            <p:cNvSpPr>
              <a:spLocks noChangeShapeType="1"/>
            </p:cNvSpPr>
            <p:nvPr/>
          </p:nvSpPr>
          <p:spPr bwMode="auto">
            <a:xfrm>
              <a:off x="5530850" y="1263650"/>
              <a:ext cx="74613"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16" name="Rectangle 219"/>
            <p:cNvSpPr>
              <a:spLocks noChangeArrowheads="1"/>
            </p:cNvSpPr>
            <p:nvPr/>
          </p:nvSpPr>
          <p:spPr bwMode="auto">
            <a:xfrm>
              <a:off x="5575300" y="2271713"/>
              <a:ext cx="95699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Rhodesia (KM609354)</a:t>
              </a:r>
              <a:endParaRPr lang="en-US" sz="2000">
                <a:latin typeface="Arial" pitchFamily="34" charset="0"/>
                <a:cs typeface="Arial" pitchFamily="34" charset="0"/>
              </a:endParaRPr>
            </a:p>
          </p:txBody>
        </p:sp>
        <p:sp>
          <p:nvSpPr>
            <p:cNvPr id="2217" name="Freeform 220"/>
            <p:cNvSpPr>
              <a:spLocks/>
            </p:cNvSpPr>
            <p:nvPr/>
          </p:nvSpPr>
          <p:spPr bwMode="auto">
            <a:xfrm>
              <a:off x="5568950" y="2316163"/>
              <a:ext cx="0" cy="57150"/>
            </a:xfrm>
            <a:custGeom>
              <a:avLst/>
              <a:gdLst>
                <a:gd name="T0" fmla="*/ 36 h 36"/>
                <a:gd name="T1" fmla="*/ 0 h 36"/>
                <a:gd name="T2" fmla="*/ 0 h 36"/>
              </a:gdLst>
              <a:ahLst/>
              <a:cxnLst>
                <a:cxn ang="0">
                  <a:pos x="0" y="T0"/>
                </a:cxn>
                <a:cxn ang="0">
                  <a:pos x="0" y="T1"/>
                </a:cxn>
                <a:cxn ang="0">
                  <a:pos x="0" y="T2"/>
                </a:cxn>
              </a:cxnLst>
              <a:rect l="0" t="0" r="r" b="b"/>
              <a:pathLst>
                <a:path h="36">
                  <a:moveTo>
                    <a:pt x="0" y="36"/>
                  </a:moveTo>
                  <a:lnTo>
                    <a:pt x="0" y="0"/>
                  </a:lnTo>
                  <a:lnTo>
                    <a:pt x="0"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18" name="Rectangle 221"/>
            <p:cNvSpPr>
              <a:spLocks noChangeArrowheads="1"/>
            </p:cNvSpPr>
            <p:nvPr/>
          </p:nvSpPr>
          <p:spPr bwMode="auto">
            <a:xfrm>
              <a:off x="5753100" y="2395538"/>
              <a:ext cx="13385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Malawi Lil-20 1 1983 (AY261361)</a:t>
              </a:r>
              <a:endParaRPr lang="en-US" sz="2000">
                <a:latin typeface="Arial" pitchFamily="34" charset="0"/>
                <a:cs typeface="Arial" pitchFamily="34" charset="0"/>
              </a:endParaRPr>
            </a:p>
          </p:txBody>
        </p:sp>
        <p:sp>
          <p:nvSpPr>
            <p:cNvPr id="2219" name="Freeform 222"/>
            <p:cNvSpPr>
              <a:spLocks/>
            </p:cNvSpPr>
            <p:nvPr/>
          </p:nvSpPr>
          <p:spPr bwMode="auto">
            <a:xfrm>
              <a:off x="5568950" y="2382838"/>
              <a:ext cx="177800" cy="57150"/>
            </a:xfrm>
            <a:custGeom>
              <a:avLst/>
              <a:gdLst>
                <a:gd name="T0" fmla="*/ 0 w 112"/>
                <a:gd name="T1" fmla="*/ 0 h 36"/>
                <a:gd name="T2" fmla="*/ 0 w 112"/>
                <a:gd name="T3" fmla="*/ 36 h 36"/>
                <a:gd name="T4" fmla="*/ 112 w 112"/>
                <a:gd name="T5" fmla="*/ 36 h 36"/>
              </a:gdLst>
              <a:ahLst/>
              <a:cxnLst>
                <a:cxn ang="0">
                  <a:pos x="T0" y="T1"/>
                </a:cxn>
                <a:cxn ang="0">
                  <a:pos x="T2" y="T3"/>
                </a:cxn>
                <a:cxn ang="0">
                  <a:pos x="T4" y="T5"/>
                </a:cxn>
              </a:cxnLst>
              <a:rect l="0" t="0" r="r" b="b"/>
              <a:pathLst>
                <a:path w="112" h="36">
                  <a:moveTo>
                    <a:pt x="0" y="0"/>
                  </a:moveTo>
                  <a:lnTo>
                    <a:pt x="0" y="36"/>
                  </a:lnTo>
                  <a:lnTo>
                    <a:pt x="112" y="36"/>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20" name="Freeform 223"/>
            <p:cNvSpPr>
              <a:spLocks/>
            </p:cNvSpPr>
            <p:nvPr/>
          </p:nvSpPr>
          <p:spPr bwMode="auto">
            <a:xfrm>
              <a:off x="5526088" y="1825625"/>
              <a:ext cx="42863" cy="552450"/>
            </a:xfrm>
            <a:custGeom>
              <a:avLst/>
              <a:gdLst>
                <a:gd name="T0" fmla="*/ 0 w 27"/>
                <a:gd name="T1" fmla="*/ 0 h 348"/>
                <a:gd name="T2" fmla="*/ 0 w 27"/>
                <a:gd name="T3" fmla="*/ 348 h 348"/>
                <a:gd name="T4" fmla="*/ 27 w 27"/>
                <a:gd name="T5" fmla="*/ 348 h 348"/>
              </a:gdLst>
              <a:ahLst/>
              <a:cxnLst>
                <a:cxn ang="0">
                  <a:pos x="T0" y="T1"/>
                </a:cxn>
                <a:cxn ang="0">
                  <a:pos x="T2" y="T3"/>
                </a:cxn>
                <a:cxn ang="0">
                  <a:pos x="T4" y="T5"/>
                </a:cxn>
              </a:cxnLst>
              <a:rect l="0" t="0" r="r" b="b"/>
              <a:pathLst>
                <a:path w="27" h="348">
                  <a:moveTo>
                    <a:pt x="0" y="0"/>
                  </a:moveTo>
                  <a:lnTo>
                    <a:pt x="0" y="348"/>
                  </a:lnTo>
                  <a:lnTo>
                    <a:pt x="27" y="348"/>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21" name="Line 224"/>
            <p:cNvSpPr>
              <a:spLocks noChangeShapeType="1"/>
            </p:cNvSpPr>
            <p:nvPr/>
          </p:nvSpPr>
          <p:spPr bwMode="auto">
            <a:xfrm>
              <a:off x="5526088" y="1263650"/>
              <a:ext cx="0" cy="55245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22" name="Freeform 225"/>
            <p:cNvSpPr>
              <a:spLocks/>
            </p:cNvSpPr>
            <p:nvPr/>
          </p:nvSpPr>
          <p:spPr bwMode="auto">
            <a:xfrm>
              <a:off x="4708525" y="1820863"/>
              <a:ext cx="817563" cy="366712"/>
            </a:xfrm>
            <a:custGeom>
              <a:avLst/>
              <a:gdLst>
                <a:gd name="T0" fmla="*/ 0 w 515"/>
                <a:gd name="T1" fmla="*/ 231 h 231"/>
                <a:gd name="T2" fmla="*/ 0 w 515"/>
                <a:gd name="T3" fmla="*/ 0 h 231"/>
                <a:gd name="T4" fmla="*/ 515 w 515"/>
                <a:gd name="T5" fmla="*/ 0 h 231"/>
              </a:gdLst>
              <a:ahLst/>
              <a:cxnLst>
                <a:cxn ang="0">
                  <a:pos x="T0" y="T1"/>
                </a:cxn>
                <a:cxn ang="0">
                  <a:pos x="T2" y="T3"/>
                </a:cxn>
                <a:cxn ang="0">
                  <a:pos x="T4" y="T5"/>
                </a:cxn>
              </a:cxnLst>
              <a:rect l="0" t="0" r="r" b="b"/>
              <a:pathLst>
                <a:path w="515" h="231">
                  <a:moveTo>
                    <a:pt x="0" y="231"/>
                  </a:moveTo>
                  <a:lnTo>
                    <a:pt x="0" y="0"/>
                  </a:lnTo>
                  <a:lnTo>
                    <a:pt x="515"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23" name="Rectangle 226"/>
            <p:cNvSpPr>
              <a:spLocks noChangeArrowheads="1"/>
            </p:cNvSpPr>
            <p:nvPr/>
          </p:nvSpPr>
          <p:spPr bwMode="auto">
            <a:xfrm>
              <a:off x="5129213" y="2519363"/>
              <a:ext cx="9970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Magadi (KM609348) SG</a:t>
              </a:r>
              <a:endParaRPr lang="en-US" sz="2000">
                <a:latin typeface="Arial" pitchFamily="34" charset="0"/>
                <a:cs typeface="Arial" pitchFamily="34" charset="0"/>
              </a:endParaRPr>
            </a:p>
          </p:txBody>
        </p:sp>
        <p:sp>
          <p:nvSpPr>
            <p:cNvPr id="2224" name="Freeform 227"/>
            <p:cNvSpPr>
              <a:spLocks/>
            </p:cNvSpPr>
            <p:nvPr/>
          </p:nvSpPr>
          <p:spPr bwMode="auto">
            <a:xfrm>
              <a:off x="4708525" y="2197100"/>
              <a:ext cx="415925" cy="366712"/>
            </a:xfrm>
            <a:custGeom>
              <a:avLst/>
              <a:gdLst>
                <a:gd name="T0" fmla="*/ 0 w 262"/>
                <a:gd name="T1" fmla="*/ 0 h 231"/>
                <a:gd name="T2" fmla="*/ 0 w 262"/>
                <a:gd name="T3" fmla="*/ 231 h 231"/>
                <a:gd name="T4" fmla="*/ 262 w 262"/>
                <a:gd name="T5" fmla="*/ 231 h 231"/>
              </a:gdLst>
              <a:ahLst/>
              <a:cxnLst>
                <a:cxn ang="0">
                  <a:pos x="T0" y="T1"/>
                </a:cxn>
                <a:cxn ang="0">
                  <a:pos x="T2" y="T3"/>
                </a:cxn>
                <a:cxn ang="0">
                  <a:pos x="T4" y="T5"/>
                </a:cxn>
              </a:cxnLst>
              <a:rect l="0" t="0" r="r" b="b"/>
              <a:pathLst>
                <a:path w="262" h="231">
                  <a:moveTo>
                    <a:pt x="0" y="0"/>
                  </a:moveTo>
                  <a:lnTo>
                    <a:pt x="0" y="231"/>
                  </a:lnTo>
                  <a:lnTo>
                    <a:pt x="262" y="231"/>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25" name="Freeform 228"/>
            <p:cNvSpPr>
              <a:spLocks/>
            </p:cNvSpPr>
            <p:nvPr/>
          </p:nvSpPr>
          <p:spPr bwMode="auto">
            <a:xfrm>
              <a:off x="4465638" y="2192338"/>
              <a:ext cx="242888" cy="342900"/>
            </a:xfrm>
            <a:custGeom>
              <a:avLst/>
              <a:gdLst>
                <a:gd name="T0" fmla="*/ 0 w 153"/>
                <a:gd name="T1" fmla="*/ 216 h 216"/>
                <a:gd name="T2" fmla="*/ 0 w 153"/>
                <a:gd name="T3" fmla="*/ 0 h 216"/>
                <a:gd name="T4" fmla="*/ 153 w 153"/>
                <a:gd name="T5" fmla="*/ 0 h 216"/>
              </a:gdLst>
              <a:ahLst/>
              <a:cxnLst>
                <a:cxn ang="0">
                  <a:pos x="T0" y="T1"/>
                </a:cxn>
                <a:cxn ang="0">
                  <a:pos x="T2" y="T3"/>
                </a:cxn>
                <a:cxn ang="0">
                  <a:pos x="T4" y="T5"/>
                </a:cxn>
              </a:cxnLst>
              <a:rect l="0" t="0" r="r" b="b"/>
              <a:pathLst>
                <a:path w="153" h="216">
                  <a:moveTo>
                    <a:pt x="0" y="216"/>
                  </a:moveTo>
                  <a:lnTo>
                    <a:pt x="0" y="0"/>
                  </a:lnTo>
                  <a:lnTo>
                    <a:pt x="153"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26" name="Rectangle 229"/>
            <p:cNvSpPr>
              <a:spLocks noChangeArrowheads="1"/>
            </p:cNvSpPr>
            <p:nvPr/>
          </p:nvSpPr>
          <p:spPr bwMode="auto">
            <a:xfrm>
              <a:off x="5486400" y="2647950"/>
              <a:ext cx="4985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b="1" dirty="0">
                  <a:solidFill>
                    <a:srgbClr val="000000"/>
                  </a:solidFill>
                  <a:latin typeface="Tahoma" pitchFamily="34" charset="0"/>
                  <a:cs typeface="Arial" pitchFamily="34" charset="0"/>
                </a:rPr>
                <a:t> Serogroup 5</a:t>
              </a:r>
              <a:endParaRPr lang="en-US" sz="2000" dirty="0">
                <a:latin typeface="Arial" pitchFamily="34" charset="0"/>
                <a:cs typeface="Arial" pitchFamily="34" charset="0"/>
              </a:endParaRPr>
            </a:p>
          </p:txBody>
        </p:sp>
        <p:sp>
          <p:nvSpPr>
            <p:cNvPr id="2228" name="Line 230"/>
            <p:cNvSpPr>
              <a:spLocks noChangeShapeType="1"/>
            </p:cNvSpPr>
            <p:nvPr/>
          </p:nvSpPr>
          <p:spPr bwMode="auto">
            <a:xfrm>
              <a:off x="4602163" y="2687638"/>
              <a:ext cx="873125"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29" name="Rectangle 231"/>
            <p:cNvSpPr>
              <a:spLocks noChangeArrowheads="1"/>
            </p:cNvSpPr>
            <p:nvPr/>
          </p:nvSpPr>
          <p:spPr bwMode="auto">
            <a:xfrm>
              <a:off x="5749925" y="2771775"/>
              <a:ext cx="4985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b="1">
                  <a:solidFill>
                    <a:srgbClr val="000000"/>
                  </a:solidFill>
                  <a:latin typeface="Tahoma" pitchFamily="34" charset="0"/>
                  <a:cs typeface="Arial" pitchFamily="34" charset="0"/>
                </a:rPr>
                <a:t> Serogroup 6</a:t>
              </a:r>
              <a:endParaRPr lang="en-US" sz="2000">
                <a:latin typeface="Arial" pitchFamily="34" charset="0"/>
                <a:cs typeface="Arial" pitchFamily="34" charset="0"/>
              </a:endParaRPr>
            </a:p>
          </p:txBody>
        </p:sp>
        <p:sp>
          <p:nvSpPr>
            <p:cNvPr id="2230" name="Line 232"/>
            <p:cNvSpPr>
              <a:spLocks noChangeShapeType="1"/>
            </p:cNvSpPr>
            <p:nvPr/>
          </p:nvSpPr>
          <p:spPr bwMode="auto">
            <a:xfrm>
              <a:off x="4722813" y="2811463"/>
              <a:ext cx="1017588"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31" name="Rectangle 233"/>
            <p:cNvSpPr>
              <a:spLocks noChangeArrowheads="1"/>
            </p:cNvSpPr>
            <p:nvPr/>
          </p:nvSpPr>
          <p:spPr bwMode="auto">
            <a:xfrm>
              <a:off x="6140450" y="2890838"/>
              <a:ext cx="102912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Mkuzi 1979 (AY261362)</a:t>
              </a:r>
              <a:endParaRPr lang="en-US" sz="2000">
                <a:latin typeface="Arial" pitchFamily="34" charset="0"/>
                <a:cs typeface="Arial" pitchFamily="34" charset="0"/>
              </a:endParaRPr>
            </a:p>
          </p:txBody>
        </p:sp>
        <p:sp>
          <p:nvSpPr>
            <p:cNvPr id="2232" name="Freeform 234"/>
            <p:cNvSpPr>
              <a:spLocks/>
            </p:cNvSpPr>
            <p:nvPr/>
          </p:nvSpPr>
          <p:spPr bwMode="auto">
            <a:xfrm>
              <a:off x="5637213" y="2935288"/>
              <a:ext cx="498475" cy="57150"/>
            </a:xfrm>
            <a:custGeom>
              <a:avLst/>
              <a:gdLst>
                <a:gd name="T0" fmla="*/ 0 w 314"/>
                <a:gd name="T1" fmla="*/ 36 h 36"/>
                <a:gd name="T2" fmla="*/ 0 w 314"/>
                <a:gd name="T3" fmla="*/ 0 h 36"/>
                <a:gd name="T4" fmla="*/ 314 w 314"/>
                <a:gd name="T5" fmla="*/ 0 h 36"/>
              </a:gdLst>
              <a:ahLst/>
              <a:cxnLst>
                <a:cxn ang="0">
                  <a:pos x="T0" y="T1"/>
                </a:cxn>
                <a:cxn ang="0">
                  <a:pos x="T2" y="T3"/>
                </a:cxn>
                <a:cxn ang="0">
                  <a:pos x="T4" y="T5"/>
                </a:cxn>
              </a:cxnLst>
              <a:rect l="0" t="0" r="r" b="b"/>
              <a:pathLst>
                <a:path w="314" h="36">
                  <a:moveTo>
                    <a:pt x="0" y="36"/>
                  </a:moveTo>
                  <a:lnTo>
                    <a:pt x="0" y="0"/>
                  </a:lnTo>
                  <a:lnTo>
                    <a:pt x="314"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33" name="Rectangle 235"/>
            <p:cNvSpPr>
              <a:spLocks noChangeArrowheads="1"/>
            </p:cNvSpPr>
            <p:nvPr/>
          </p:nvSpPr>
          <p:spPr bwMode="auto">
            <a:xfrm>
              <a:off x="6219825" y="3014663"/>
              <a:ext cx="100828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Bartlett (KM609335) SG</a:t>
              </a:r>
              <a:endParaRPr lang="en-US" sz="2000">
                <a:latin typeface="Arial" pitchFamily="34" charset="0"/>
                <a:cs typeface="Arial" pitchFamily="34" charset="0"/>
              </a:endParaRPr>
            </a:p>
          </p:txBody>
        </p:sp>
        <p:sp>
          <p:nvSpPr>
            <p:cNvPr id="2234" name="Freeform 236"/>
            <p:cNvSpPr>
              <a:spLocks/>
            </p:cNvSpPr>
            <p:nvPr/>
          </p:nvSpPr>
          <p:spPr bwMode="auto">
            <a:xfrm>
              <a:off x="5637213" y="3001963"/>
              <a:ext cx="577850" cy="57150"/>
            </a:xfrm>
            <a:custGeom>
              <a:avLst/>
              <a:gdLst>
                <a:gd name="T0" fmla="*/ 0 w 364"/>
                <a:gd name="T1" fmla="*/ 0 h 36"/>
                <a:gd name="T2" fmla="*/ 0 w 364"/>
                <a:gd name="T3" fmla="*/ 36 h 36"/>
                <a:gd name="T4" fmla="*/ 364 w 364"/>
                <a:gd name="T5" fmla="*/ 36 h 36"/>
              </a:gdLst>
              <a:ahLst/>
              <a:cxnLst>
                <a:cxn ang="0">
                  <a:pos x="T0" y="T1"/>
                </a:cxn>
                <a:cxn ang="0">
                  <a:pos x="T2" y="T3"/>
                </a:cxn>
                <a:cxn ang="0">
                  <a:pos x="T4" y="T5"/>
                </a:cxn>
              </a:cxnLst>
              <a:rect l="0" t="0" r="r" b="b"/>
              <a:pathLst>
                <a:path w="364" h="36">
                  <a:moveTo>
                    <a:pt x="0" y="0"/>
                  </a:moveTo>
                  <a:lnTo>
                    <a:pt x="0" y="36"/>
                  </a:lnTo>
                  <a:lnTo>
                    <a:pt x="364" y="36"/>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35" name="Freeform 237"/>
            <p:cNvSpPr>
              <a:spLocks/>
            </p:cNvSpPr>
            <p:nvPr/>
          </p:nvSpPr>
          <p:spPr bwMode="auto">
            <a:xfrm>
              <a:off x="5054600" y="2997200"/>
              <a:ext cx="582613" cy="87312"/>
            </a:xfrm>
            <a:custGeom>
              <a:avLst/>
              <a:gdLst>
                <a:gd name="T0" fmla="*/ 0 w 367"/>
                <a:gd name="T1" fmla="*/ 55 h 55"/>
                <a:gd name="T2" fmla="*/ 0 w 367"/>
                <a:gd name="T3" fmla="*/ 0 h 55"/>
                <a:gd name="T4" fmla="*/ 367 w 367"/>
                <a:gd name="T5" fmla="*/ 0 h 55"/>
              </a:gdLst>
              <a:ahLst/>
              <a:cxnLst>
                <a:cxn ang="0">
                  <a:pos x="T0" y="T1"/>
                </a:cxn>
                <a:cxn ang="0">
                  <a:pos x="T2" y="T3"/>
                </a:cxn>
                <a:cxn ang="0">
                  <a:pos x="T4" y="T5"/>
                </a:cxn>
              </a:cxnLst>
              <a:rect l="0" t="0" r="r" b="b"/>
              <a:pathLst>
                <a:path w="367" h="55">
                  <a:moveTo>
                    <a:pt x="0" y="55"/>
                  </a:moveTo>
                  <a:lnTo>
                    <a:pt x="0" y="0"/>
                  </a:lnTo>
                  <a:lnTo>
                    <a:pt x="367"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36" name="Rectangle 238"/>
            <p:cNvSpPr>
              <a:spLocks noChangeArrowheads="1"/>
            </p:cNvSpPr>
            <p:nvPr/>
          </p:nvSpPr>
          <p:spPr bwMode="auto">
            <a:xfrm>
              <a:off x="5854700" y="3143250"/>
              <a:ext cx="4985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b="1">
                  <a:solidFill>
                    <a:srgbClr val="000000"/>
                  </a:solidFill>
                  <a:latin typeface="Tahoma" pitchFamily="34" charset="0"/>
                  <a:cs typeface="Arial" pitchFamily="34" charset="0"/>
                </a:rPr>
                <a:t> Serogroup 3</a:t>
              </a:r>
              <a:endParaRPr lang="en-US" sz="2000">
                <a:latin typeface="Arial" pitchFamily="34" charset="0"/>
                <a:cs typeface="Arial" pitchFamily="34" charset="0"/>
              </a:endParaRPr>
            </a:p>
          </p:txBody>
        </p:sp>
        <p:sp>
          <p:nvSpPr>
            <p:cNvPr id="2237" name="Line 239"/>
            <p:cNvSpPr>
              <a:spLocks noChangeShapeType="1"/>
            </p:cNvSpPr>
            <p:nvPr/>
          </p:nvSpPr>
          <p:spPr bwMode="auto">
            <a:xfrm>
              <a:off x="5059363" y="3182938"/>
              <a:ext cx="784225"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38" name="Line 240"/>
            <p:cNvSpPr>
              <a:spLocks noChangeShapeType="1"/>
            </p:cNvSpPr>
            <p:nvPr/>
          </p:nvSpPr>
          <p:spPr bwMode="auto">
            <a:xfrm>
              <a:off x="5054600" y="3094038"/>
              <a:ext cx="0" cy="8890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39" name="Freeform 241"/>
            <p:cNvSpPr>
              <a:spLocks/>
            </p:cNvSpPr>
            <p:nvPr/>
          </p:nvSpPr>
          <p:spPr bwMode="auto">
            <a:xfrm>
              <a:off x="4718050" y="3089275"/>
              <a:ext cx="336550" cy="136525"/>
            </a:xfrm>
            <a:custGeom>
              <a:avLst/>
              <a:gdLst>
                <a:gd name="T0" fmla="*/ 0 w 212"/>
                <a:gd name="T1" fmla="*/ 86 h 86"/>
                <a:gd name="T2" fmla="*/ 0 w 212"/>
                <a:gd name="T3" fmla="*/ 0 h 86"/>
                <a:gd name="T4" fmla="*/ 212 w 212"/>
                <a:gd name="T5" fmla="*/ 0 h 86"/>
              </a:gdLst>
              <a:ahLst/>
              <a:cxnLst>
                <a:cxn ang="0">
                  <a:pos x="T0" y="T1"/>
                </a:cxn>
                <a:cxn ang="0">
                  <a:pos x="T2" y="T3"/>
                </a:cxn>
                <a:cxn ang="0">
                  <a:pos x="T4" y="T5"/>
                </a:cxn>
              </a:cxnLst>
              <a:rect l="0" t="0" r="r" b="b"/>
              <a:pathLst>
                <a:path w="212" h="86">
                  <a:moveTo>
                    <a:pt x="0" y="86"/>
                  </a:moveTo>
                  <a:lnTo>
                    <a:pt x="0" y="0"/>
                  </a:lnTo>
                  <a:lnTo>
                    <a:pt x="212"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40" name="Rectangle 242"/>
            <p:cNvSpPr>
              <a:spLocks noChangeArrowheads="1"/>
            </p:cNvSpPr>
            <p:nvPr/>
          </p:nvSpPr>
          <p:spPr bwMode="auto">
            <a:xfrm>
              <a:off x="6069013" y="3262313"/>
              <a:ext cx="10179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Killearn (KM609372) SG</a:t>
              </a:r>
              <a:endParaRPr lang="en-US" sz="2000">
                <a:latin typeface="Arial" pitchFamily="34" charset="0"/>
                <a:cs typeface="Arial" pitchFamily="34" charset="0"/>
              </a:endParaRPr>
            </a:p>
          </p:txBody>
        </p:sp>
        <p:sp>
          <p:nvSpPr>
            <p:cNvPr id="2241" name="Freeform 243"/>
            <p:cNvSpPr>
              <a:spLocks/>
            </p:cNvSpPr>
            <p:nvPr/>
          </p:nvSpPr>
          <p:spPr bwMode="auto">
            <a:xfrm>
              <a:off x="4943475" y="3306763"/>
              <a:ext cx="1120775" cy="58737"/>
            </a:xfrm>
            <a:custGeom>
              <a:avLst/>
              <a:gdLst>
                <a:gd name="T0" fmla="*/ 0 w 706"/>
                <a:gd name="T1" fmla="*/ 37 h 37"/>
                <a:gd name="T2" fmla="*/ 0 w 706"/>
                <a:gd name="T3" fmla="*/ 0 h 37"/>
                <a:gd name="T4" fmla="*/ 706 w 706"/>
                <a:gd name="T5" fmla="*/ 0 h 37"/>
              </a:gdLst>
              <a:ahLst/>
              <a:cxnLst>
                <a:cxn ang="0">
                  <a:pos x="T0" y="T1"/>
                </a:cxn>
                <a:cxn ang="0">
                  <a:pos x="T2" y="T3"/>
                </a:cxn>
                <a:cxn ang="0">
                  <a:pos x="T4" y="T5"/>
                </a:cxn>
              </a:cxnLst>
              <a:rect l="0" t="0" r="r" b="b"/>
              <a:pathLst>
                <a:path w="706" h="37">
                  <a:moveTo>
                    <a:pt x="0" y="37"/>
                  </a:moveTo>
                  <a:lnTo>
                    <a:pt x="0" y="0"/>
                  </a:lnTo>
                  <a:lnTo>
                    <a:pt x="706"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42" name="Rectangle 244"/>
            <p:cNvSpPr>
              <a:spLocks noChangeArrowheads="1"/>
            </p:cNvSpPr>
            <p:nvPr/>
          </p:nvSpPr>
          <p:spPr bwMode="auto">
            <a:xfrm>
              <a:off x="6032500" y="3395663"/>
              <a:ext cx="4985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b="1">
                  <a:solidFill>
                    <a:srgbClr val="000000"/>
                  </a:solidFill>
                  <a:latin typeface="Tahoma" pitchFamily="34" charset="0"/>
                  <a:cs typeface="Arial" pitchFamily="34" charset="0"/>
                </a:rPr>
                <a:t> Serogroup 2</a:t>
              </a:r>
              <a:endParaRPr lang="en-US" sz="2000">
                <a:latin typeface="Arial" pitchFamily="34" charset="0"/>
                <a:cs typeface="Arial" pitchFamily="34" charset="0"/>
              </a:endParaRPr>
            </a:p>
          </p:txBody>
        </p:sp>
        <p:sp>
          <p:nvSpPr>
            <p:cNvPr id="2243" name="Freeform 245"/>
            <p:cNvSpPr>
              <a:spLocks/>
            </p:cNvSpPr>
            <p:nvPr/>
          </p:nvSpPr>
          <p:spPr bwMode="auto">
            <a:xfrm>
              <a:off x="5997575" y="3414713"/>
              <a:ext cx="30163" cy="41275"/>
            </a:xfrm>
            <a:custGeom>
              <a:avLst/>
              <a:gdLst>
                <a:gd name="T0" fmla="*/ 0 w 19"/>
                <a:gd name="T1" fmla="*/ 15 h 26"/>
                <a:gd name="T2" fmla="*/ 0 w 19"/>
                <a:gd name="T3" fmla="*/ 11 h 26"/>
                <a:gd name="T4" fmla="*/ 19 w 19"/>
                <a:gd name="T5" fmla="*/ 0 h 26"/>
                <a:gd name="T6" fmla="*/ 19 w 19"/>
                <a:gd name="T7" fmla="*/ 26 h 26"/>
                <a:gd name="T8" fmla="*/ 0 w 19"/>
                <a:gd name="T9" fmla="*/ 15 h 26"/>
              </a:gdLst>
              <a:ahLst/>
              <a:cxnLst>
                <a:cxn ang="0">
                  <a:pos x="T0" y="T1"/>
                </a:cxn>
                <a:cxn ang="0">
                  <a:pos x="T2" y="T3"/>
                </a:cxn>
                <a:cxn ang="0">
                  <a:pos x="T4" y="T5"/>
                </a:cxn>
                <a:cxn ang="0">
                  <a:pos x="T6" y="T7"/>
                </a:cxn>
                <a:cxn ang="0">
                  <a:pos x="T8" y="T9"/>
                </a:cxn>
              </a:cxnLst>
              <a:rect l="0" t="0" r="r" b="b"/>
              <a:pathLst>
                <a:path w="19" h="26">
                  <a:moveTo>
                    <a:pt x="0" y="15"/>
                  </a:moveTo>
                  <a:lnTo>
                    <a:pt x="0" y="11"/>
                  </a:lnTo>
                  <a:lnTo>
                    <a:pt x="19" y="0"/>
                  </a:lnTo>
                  <a:lnTo>
                    <a:pt x="19" y="26"/>
                  </a:lnTo>
                  <a:lnTo>
                    <a:pt x="0" y="15"/>
                  </a:lnTo>
                  <a:close/>
                </a:path>
              </a:pathLst>
            </a:custGeom>
            <a:solidFill>
              <a:srgbClr val="000000"/>
            </a:solidFill>
            <a:ln w="3"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244" name="Line 246"/>
            <p:cNvSpPr>
              <a:spLocks noChangeShapeType="1"/>
            </p:cNvSpPr>
            <p:nvPr/>
          </p:nvSpPr>
          <p:spPr bwMode="auto">
            <a:xfrm>
              <a:off x="4948238" y="3435350"/>
              <a:ext cx="1044575"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45" name="Line 247"/>
            <p:cNvSpPr>
              <a:spLocks noChangeShapeType="1"/>
            </p:cNvSpPr>
            <p:nvPr/>
          </p:nvSpPr>
          <p:spPr bwMode="auto">
            <a:xfrm>
              <a:off x="4943475" y="3376613"/>
              <a:ext cx="0" cy="58737"/>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46" name="Freeform 248"/>
            <p:cNvSpPr>
              <a:spLocks/>
            </p:cNvSpPr>
            <p:nvPr/>
          </p:nvSpPr>
          <p:spPr bwMode="auto">
            <a:xfrm>
              <a:off x="4718050" y="3235325"/>
              <a:ext cx="225425" cy="134937"/>
            </a:xfrm>
            <a:custGeom>
              <a:avLst/>
              <a:gdLst>
                <a:gd name="T0" fmla="*/ 0 w 142"/>
                <a:gd name="T1" fmla="*/ 0 h 85"/>
                <a:gd name="T2" fmla="*/ 0 w 142"/>
                <a:gd name="T3" fmla="*/ 85 h 85"/>
                <a:gd name="T4" fmla="*/ 142 w 142"/>
                <a:gd name="T5" fmla="*/ 85 h 85"/>
              </a:gdLst>
              <a:ahLst/>
              <a:cxnLst>
                <a:cxn ang="0">
                  <a:pos x="T0" y="T1"/>
                </a:cxn>
                <a:cxn ang="0">
                  <a:pos x="T2" y="T3"/>
                </a:cxn>
                <a:cxn ang="0">
                  <a:pos x="T4" y="T5"/>
                </a:cxn>
              </a:cxnLst>
              <a:rect l="0" t="0" r="r" b="b"/>
              <a:pathLst>
                <a:path w="142" h="85">
                  <a:moveTo>
                    <a:pt x="0" y="0"/>
                  </a:moveTo>
                  <a:lnTo>
                    <a:pt x="0" y="85"/>
                  </a:lnTo>
                  <a:lnTo>
                    <a:pt x="142" y="85"/>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47" name="Line 249"/>
            <p:cNvSpPr>
              <a:spLocks noChangeShapeType="1"/>
            </p:cNvSpPr>
            <p:nvPr/>
          </p:nvSpPr>
          <p:spPr bwMode="auto">
            <a:xfrm>
              <a:off x="4718050" y="2811463"/>
              <a:ext cx="0" cy="274637"/>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48" name="Line 250"/>
            <p:cNvSpPr>
              <a:spLocks noChangeShapeType="1"/>
            </p:cNvSpPr>
            <p:nvPr/>
          </p:nvSpPr>
          <p:spPr bwMode="auto">
            <a:xfrm>
              <a:off x="4718050" y="3095625"/>
              <a:ext cx="0" cy="274637"/>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49" name="Freeform 251"/>
            <p:cNvSpPr>
              <a:spLocks/>
            </p:cNvSpPr>
            <p:nvPr/>
          </p:nvSpPr>
          <p:spPr bwMode="auto">
            <a:xfrm>
              <a:off x="4597400" y="2894013"/>
              <a:ext cx="120650" cy="196850"/>
            </a:xfrm>
            <a:custGeom>
              <a:avLst/>
              <a:gdLst>
                <a:gd name="T0" fmla="*/ 0 w 76"/>
                <a:gd name="T1" fmla="*/ 0 h 124"/>
                <a:gd name="T2" fmla="*/ 0 w 76"/>
                <a:gd name="T3" fmla="*/ 124 h 124"/>
                <a:gd name="T4" fmla="*/ 76 w 76"/>
                <a:gd name="T5" fmla="*/ 124 h 124"/>
              </a:gdLst>
              <a:ahLst/>
              <a:cxnLst>
                <a:cxn ang="0">
                  <a:pos x="T0" y="T1"/>
                </a:cxn>
                <a:cxn ang="0">
                  <a:pos x="T2" y="T3"/>
                </a:cxn>
                <a:cxn ang="0">
                  <a:pos x="T4" y="T5"/>
                </a:cxn>
              </a:cxnLst>
              <a:rect l="0" t="0" r="r" b="b"/>
              <a:pathLst>
                <a:path w="76" h="124">
                  <a:moveTo>
                    <a:pt x="0" y="0"/>
                  </a:moveTo>
                  <a:lnTo>
                    <a:pt x="0" y="124"/>
                  </a:lnTo>
                  <a:lnTo>
                    <a:pt x="76" y="124"/>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0" name="Line 252"/>
            <p:cNvSpPr>
              <a:spLocks noChangeShapeType="1"/>
            </p:cNvSpPr>
            <p:nvPr/>
          </p:nvSpPr>
          <p:spPr bwMode="auto">
            <a:xfrm>
              <a:off x="4597400" y="2687638"/>
              <a:ext cx="0" cy="195262"/>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1" name="Freeform 253"/>
            <p:cNvSpPr>
              <a:spLocks/>
            </p:cNvSpPr>
            <p:nvPr/>
          </p:nvSpPr>
          <p:spPr bwMode="auto">
            <a:xfrm>
              <a:off x="4465638" y="2544763"/>
              <a:ext cx="131763" cy="344487"/>
            </a:xfrm>
            <a:custGeom>
              <a:avLst/>
              <a:gdLst>
                <a:gd name="T0" fmla="*/ 0 w 83"/>
                <a:gd name="T1" fmla="*/ 0 h 217"/>
                <a:gd name="T2" fmla="*/ 0 w 83"/>
                <a:gd name="T3" fmla="*/ 217 h 217"/>
                <a:gd name="T4" fmla="*/ 83 w 83"/>
                <a:gd name="T5" fmla="*/ 217 h 217"/>
              </a:gdLst>
              <a:ahLst/>
              <a:cxnLst>
                <a:cxn ang="0">
                  <a:pos x="T0" y="T1"/>
                </a:cxn>
                <a:cxn ang="0">
                  <a:pos x="T2" y="T3"/>
                </a:cxn>
                <a:cxn ang="0">
                  <a:pos x="T4" y="T5"/>
                </a:cxn>
              </a:cxnLst>
              <a:rect l="0" t="0" r="r" b="b"/>
              <a:pathLst>
                <a:path w="83" h="217">
                  <a:moveTo>
                    <a:pt x="0" y="0"/>
                  </a:moveTo>
                  <a:lnTo>
                    <a:pt x="0" y="217"/>
                  </a:lnTo>
                  <a:lnTo>
                    <a:pt x="83" y="217"/>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2" name="Rectangle 254"/>
            <p:cNvSpPr>
              <a:spLocks noChangeArrowheads="1"/>
            </p:cNvSpPr>
            <p:nvPr/>
          </p:nvSpPr>
          <p:spPr bwMode="auto">
            <a:xfrm>
              <a:off x="5078413" y="3519488"/>
              <a:ext cx="95058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DAvis (KM609336) SG</a:t>
              </a:r>
              <a:endParaRPr lang="en-US" sz="2000">
                <a:latin typeface="Arial" pitchFamily="34" charset="0"/>
                <a:cs typeface="Arial" pitchFamily="34" charset="0"/>
              </a:endParaRPr>
            </a:p>
          </p:txBody>
        </p:sp>
        <p:sp>
          <p:nvSpPr>
            <p:cNvPr id="2253" name="Freeform 255"/>
            <p:cNvSpPr>
              <a:spLocks/>
            </p:cNvSpPr>
            <p:nvPr/>
          </p:nvSpPr>
          <p:spPr bwMode="auto">
            <a:xfrm>
              <a:off x="4970463" y="3563938"/>
              <a:ext cx="103188" cy="57150"/>
            </a:xfrm>
            <a:custGeom>
              <a:avLst/>
              <a:gdLst>
                <a:gd name="T0" fmla="*/ 0 w 65"/>
                <a:gd name="T1" fmla="*/ 36 h 36"/>
                <a:gd name="T2" fmla="*/ 0 w 65"/>
                <a:gd name="T3" fmla="*/ 0 h 36"/>
                <a:gd name="T4" fmla="*/ 65 w 65"/>
                <a:gd name="T5" fmla="*/ 0 h 36"/>
              </a:gdLst>
              <a:ahLst/>
              <a:cxnLst>
                <a:cxn ang="0">
                  <a:pos x="T0" y="T1"/>
                </a:cxn>
                <a:cxn ang="0">
                  <a:pos x="T2" y="T3"/>
                </a:cxn>
                <a:cxn ang="0">
                  <a:pos x="T4" y="T5"/>
                </a:cxn>
              </a:cxnLst>
              <a:rect l="0" t="0" r="r" b="b"/>
              <a:pathLst>
                <a:path w="65" h="36">
                  <a:moveTo>
                    <a:pt x="0" y="36"/>
                  </a:moveTo>
                  <a:lnTo>
                    <a:pt x="0" y="0"/>
                  </a:lnTo>
                  <a:lnTo>
                    <a:pt x="65"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4" name="Rectangle 256"/>
            <p:cNvSpPr>
              <a:spLocks noChangeArrowheads="1"/>
            </p:cNvSpPr>
            <p:nvPr/>
          </p:nvSpPr>
          <p:spPr bwMode="auto">
            <a:xfrm>
              <a:off x="5468938" y="3643313"/>
              <a:ext cx="10195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Warmbaths (AY261365)</a:t>
              </a:r>
              <a:endParaRPr lang="en-US" sz="2000">
                <a:latin typeface="Arial" pitchFamily="34" charset="0"/>
                <a:cs typeface="Arial" pitchFamily="34" charset="0"/>
              </a:endParaRPr>
            </a:p>
          </p:txBody>
        </p:sp>
        <p:sp>
          <p:nvSpPr>
            <p:cNvPr id="2255" name="Freeform 257"/>
            <p:cNvSpPr>
              <a:spLocks/>
            </p:cNvSpPr>
            <p:nvPr/>
          </p:nvSpPr>
          <p:spPr bwMode="auto">
            <a:xfrm>
              <a:off x="4970463" y="3630613"/>
              <a:ext cx="493713" cy="57150"/>
            </a:xfrm>
            <a:custGeom>
              <a:avLst/>
              <a:gdLst>
                <a:gd name="T0" fmla="*/ 0 w 311"/>
                <a:gd name="T1" fmla="*/ 0 h 36"/>
                <a:gd name="T2" fmla="*/ 0 w 311"/>
                <a:gd name="T3" fmla="*/ 36 h 36"/>
                <a:gd name="T4" fmla="*/ 311 w 311"/>
                <a:gd name="T5" fmla="*/ 36 h 36"/>
              </a:gdLst>
              <a:ahLst/>
              <a:cxnLst>
                <a:cxn ang="0">
                  <a:pos x="T0" y="T1"/>
                </a:cxn>
                <a:cxn ang="0">
                  <a:pos x="T2" y="T3"/>
                </a:cxn>
                <a:cxn ang="0">
                  <a:pos x="T4" y="T5"/>
                </a:cxn>
              </a:cxnLst>
              <a:rect l="0" t="0" r="r" b="b"/>
              <a:pathLst>
                <a:path w="311" h="36">
                  <a:moveTo>
                    <a:pt x="0" y="0"/>
                  </a:moveTo>
                  <a:lnTo>
                    <a:pt x="0" y="36"/>
                  </a:lnTo>
                  <a:lnTo>
                    <a:pt x="311" y="36"/>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6" name="Freeform 258"/>
            <p:cNvSpPr>
              <a:spLocks/>
            </p:cNvSpPr>
            <p:nvPr/>
          </p:nvSpPr>
          <p:spPr bwMode="auto">
            <a:xfrm>
              <a:off x="4465638" y="2914650"/>
              <a:ext cx="504825" cy="711200"/>
            </a:xfrm>
            <a:custGeom>
              <a:avLst/>
              <a:gdLst>
                <a:gd name="T0" fmla="*/ 0 w 318"/>
                <a:gd name="T1" fmla="*/ 0 h 448"/>
                <a:gd name="T2" fmla="*/ 0 w 318"/>
                <a:gd name="T3" fmla="*/ 448 h 448"/>
                <a:gd name="T4" fmla="*/ 318 w 318"/>
                <a:gd name="T5" fmla="*/ 448 h 448"/>
              </a:gdLst>
              <a:ahLst/>
              <a:cxnLst>
                <a:cxn ang="0">
                  <a:pos x="T0" y="T1"/>
                </a:cxn>
                <a:cxn ang="0">
                  <a:pos x="T2" y="T3"/>
                </a:cxn>
                <a:cxn ang="0">
                  <a:pos x="T4" y="T5"/>
                </a:cxn>
              </a:cxnLst>
              <a:rect l="0" t="0" r="r" b="b"/>
              <a:pathLst>
                <a:path w="318" h="448">
                  <a:moveTo>
                    <a:pt x="0" y="0"/>
                  </a:moveTo>
                  <a:lnTo>
                    <a:pt x="0" y="448"/>
                  </a:lnTo>
                  <a:lnTo>
                    <a:pt x="318" y="448"/>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7" name="Line 259"/>
            <p:cNvSpPr>
              <a:spLocks noChangeShapeType="1"/>
            </p:cNvSpPr>
            <p:nvPr/>
          </p:nvSpPr>
          <p:spPr bwMode="auto">
            <a:xfrm>
              <a:off x="4465638" y="2192338"/>
              <a:ext cx="0" cy="71120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8" name="Freeform 260"/>
            <p:cNvSpPr>
              <a:spLocks/>
            </p:cNvSpPr>
            <p:nvPr/>
          </p:nvSpPr>
          <p:spPr bwMode="auto">
            <a:xfrm>
              <a:off x="4375150" y="2909888"/>
              <a:ext cx="90488" cy="1033462"/>
            </a:xfrm>
            <a:custGeom>
              <a:avLst/>
              <a:gdLst>
                <a:gd name="T0" fmla="*/ 0 w 57"/>
                <a:gd name="T1" fmla="*/ 651 h 651"/>
                <a:gd name="T2" fmla="*/ 0 w 57"/>
                <a:gd name="T3" fmla="*/ 0 h 651"/>
                <a:gd name="T4" fmla="*/ 57 w 57"/>
                <a:gd name="T5" fmla="*/ 0 h 651"/>
              </a:gdLst>
              <a:ahLst/>
              <a:cxnLst>
                <a:cxn ang="0">
                  <a:pos x="T0" y="T1"/>
                </a:cxn>
                <a:cxn ang="0">
                  <a:pos x="T2" y="T3"/>
                </a:cxn>
                <a:cxn ang="0">
                  <a:pos x="T4" y="T5"/>
                </a:cxn>
              </a:cxnLst>
              <a:rect l="0" t="0" r="r" b="b"/>
              <a:pathLst>
                <a:path w="57" h="651">
                  <a:moveTo>
                    <a:pt x="0" y="651"/>
                  </a:moveTo>
                  <a:lnTo>
                    <a:pt x="0" y="0"/>
                  </a:lnTo>
                  <a:lnTo>
                    <a:pt x="57"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59" name="Rectangle 261"/>
            <p:cNvSpPr>
              <a:spLocks noChangeArrowheads="1"/>
            </p:cNvSpPr>
            <p:nvPr/>
          </p:nvSpPr>
          <p:spPr bwMode="auto">
            <a:xfrm>
              <a:off x="5510213" y="3767138"/>
              <a:ext cx="123751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ASFV 26544 OG10 Italy (KM102979)</a:t>
              </a:r>
              <a:endParaRPr lang="en-US" sz="2000" dirty="0">
                <a:latin typeface="Arial" pitchFamily="34" charset="0"/>
                <a:cs typeface="Arial" pitchFamily="34" charset="0"/>
              </a:endParaRPr>
            </a:p>
          </p:txBody>
        </p:sp>
        <p:sp>
          <p:nvSpPr>
            <p:cNvPr id="2260" name="Freeform 262"/>
            <p:cNvSpPr>
              <a:spLocks/>
            </p:cNvSpPr>
            <p:nvPr/>
          </p:nvSpPr>
          <p:spPr bwMode="auto">
            <a:xfrm>
              <a:off x="5505450" y="3811588"/>
              <a:ext cx="0" cy="57150"/>
            </a:xfrm>
            <a:custGeom>
              <a:avLst/>
              <a:gdLst>
                <a:gd name="T0" fmla="*/ 36 h 36"/>
                <a:gd name="T1" fmla="*/ 0 h 36"/>
                <a:gd name="T2" fmla="*/ 0 h 36"/>
              </a:gdLst>
              <a:ahLst/>
              <a:cxnLst>
                <a:cxn ang="0">
                  <a:pos x="0" y="T0"/>
                </a:cxn>
                <a:cxn ang="0">
                  <a:pos x="0" y="T1"/>
                </a:cxn>
                <a:cxn ang="0">
                  <a:pos x="0" y="T2"/>
                </a:cxn>
              </a:cxnLst>
              <a:rect l="0" t="0" r="r" b="b"/>
              <a:pathLst>
                <a:path h="36">
                  <a:moveTo>
                    <a:pt x="0" y="36"/>
                  </a:moveTo>
                  <a:lnTo>
                    <a:pt x="0" y="0"/>
                  </a:lnTo>
                  <a:lnTo>
                    <a:pt x="0"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61" name="Rectangle 263"/>
            <p:cNvSpPr>
              <a:spLocks noChangeArrowheads="1"/>
            </p:cNvSpPr>
            <p:nvPr/>
          </p:nvSpPr>
          <p:spPr bwMode="auto">
            <a:xfrm>
              <a:off x="5510213" y="3890963"/>
              <a:ext cx="13096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47 Ss 2008 Sardenia (KX354450)</a:t>
              </a:r>
              <a:endParaRPr lang="en-US" sz="2000">
                <a:latin typeface="Arial" pitchFamily="34" charset="0"/>
                <a:cs typeface="Arial" pitchFamily="34" charset="0"/>
              </a:endParaRPr>
            </a:p>
          </p:txBody>
        </p:sp>
        <p:sp>
          <p:nvSpPr>
            <p:cNvPr id="2262" name="Freeform 264"/>
            <p:cNvSpPr>
              <a:spLocks/>
            </p:cNvSpPr>
            <p:nvPr/>
          </p:nvSpPr>
          <p:spPr bwMode="auto">
            <a:xfrm>
              <a:off x="5505450" y="3878263"/>
              <a:ext cx="0" cy="57150"/>
            </a:xfrm>
            <a:custGeom>
              <a:avLst/>
              <a:gdLst>
                <a:gd name="T0" fmla="*/ 0 h 36"/>
                <a:gd name="T1" fmla="*/ 36 h 36"/>
                <a:gd name="T2" fmla="*/ 36 h 36"/>
              </a:gdLst>
              <a:ahLst/>
              <a:cxnLst>
                <a:cxn ang="0">
                  <a:pos x="0" y="T0"/>
                </a:cxn>
                <a:cxn ang="0">
                  <a:pos x="0" y="T1"/>
                </a:cxn>
                <a:cxn ang="0">
                  <a:pos x="0" y="T2"/>
                </a:cxn>
              </a:cxnLst>
              <a:rect l="0" t="0" r="r" b="b"/>
              <a:pathLst>
                <a:path h="36">
                  <a:moveTo>
                    <a:pt x="0" y="0"/>
                  </a:moveTo>
                  <a:lnTo>
                    <a:pt x="0" y="36"/>
                  </a:lnTo>
                  <a:lnTo>
                    <a:pt x="0" y="36"/>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63" name="Rectangle 265"/>
            <p:cNvSpPr>
              <a:spLocks noChangeArrowheads="1"/>
            </p:cNvSpPr>
            <p:nvPr/>
          </p:nvSpPr>
          <p:spPr bwMode="auto">
            <a:xfrm>
              <a:off x="5510213" y="4014788"/>
              <a:ext cx="92493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BA71V (U18466) SG4</a:t>
              </a:r>
              <a:endParaRPr lang="en-US" sz="2000">
                <a:latin typeface="Arial" pitchFamily="34" charset="0"/>
                <a:cs typeface="Arial" pitchFamily="34" charset="0"/>
              </a:endParaRPr>
            </a:p>
          </p:txBody>
        </p:sp>
        <p:sp>
          <p:nvSpPr>
            <p:cNvPr id="2264" name="Freeform 266"/>
            <p:cNvSpPr>
              <a:spLocks/>
            </p:cNvSpPr>
            <p:nvPr/>
          </p:nvSpPr>
          <p:spPr bwMode="auto">
            <a:xfrm>
              <a:off x="5505450" y="3940175"/>
              <a:ext cx="0" cy="119062"/>
            </a:xfrm>
            <a:custGeom>
              <a:avLst/>
              <a:gdLst>
                <a:gd name="T0" fmla="*/ 0 h 75"/>
                <a:gd name="T1" fmla="*/ 75 h 75"/>
                <a:gd name="T2" fmla="*/ 75 h 75"/>
              </a:gdLst>
              <a:ahLst/>
              <a:cxnLst>
                <a:cxn ang="0">
                  <a:pos x="0" y="T0"/>
                </a:cxn>
                <a:cxn ang="0">
                  <a:pos x="0" y="T1"/>
                </a:cxn>
                <a:cxn ang="0">
                  <a:pos x="0" y="T2"/>
                </a:cxn>
              </a:cxnLst>
              <a:rect l="0" t="0" r="r" b="b"/>
              <a:pathLst>
                <a:path h="75">
                  <a:moveTo>
                    <a:pt x="0" y="0"/>
                  </a:moveTo>
                  <a:lnTo>
                    <a:pt x="0" y="75"/>
                  </a:lnTo>
                  <a:lnTo>
                    <a:pt x="0" y="75"/>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65" name="Rectangle 267"/>
            <p:cNvSpPr>
              <a:spLocks noChangeArrowheads="1"/>
            </p:cNvSpPr>
            <p:nvPr/>
          </p:nvSpPr>
          <p:spPr bwMode="auto">
            <a:xfrm>
              <a:off x="5510213" y="4138613"/>
              <a:ext cx="110767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strain NH-P68 (AY463915)</a:t>
              </a:r>
              <a:endParaRPr lang="en-US" sz="2000">
                <a:latin typeface="Arial" pitchFamily="34" charset="0"/>
                <a:cs typeface="Arial" pitchFamily="34" charset="0"/>
              </a:endParaRPr>
            </a:p>
          </p:txBody>
        </p:sp>
        <p:sp>
          <p:nvSpPr>
            <p:cNvPr id="2266" name="Freeform 268"/>
            <p:cNvSpPr>
              <a:spLocks/>
            </p:cNvSpPr>
            <p:nvPr/>
          </p:nvSpPr>
          <p:spPr bwMode="auto">
            <a:xfrm>
              <a:off x="5505450" y="4002088"/>
              <a:ext cx="0" cy="180975"/>
            </a:xfrm>
            <a:custGeom>
              <a:avLst/>
              <a:gdLst>
                <a:gd name="T0" fmla="*/ 0 h 114"/>
                <a:gd name="T1" fmla="*/ 114 h 114"/>
                <a:gd name="T2" fmla="*/ 114 h 114"/>
              </a:gdLst>
              <a:ahLst/>
              <a:cxnLst>
                <a:cxn ang="0">
                  <a:pos x="0" y="T0"/>
                </a:cxn>
                <a:cxn ang="0">
                  <a:pos x="0" y="T1"/>
                </a:cxn>
                <a:cxn ang="0">
                  <a:pos x="0" y="T2"/>
                </a:cxn>
              </a:cxnLst>
              <a:rect l="0" t="0" r="r" b="b"/>
              <a:pathLst>
                <a:path h="114">
                  <a:moveTo>
                    <a:pt x="0" y="0"/>
                  </a:moveTo>
                  <a:lnTo>
                    <a:pt x="0" y="114"/>
                  </a:lnTo>
                  <a:lnTo>
                    <a:pt x="0" y="114"/>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67" name="Rectangle 269"/>
            <p:cNvSpPr>
              <a:spLocks noChangeArrowheads="1"/>
            </p:cNvSpPr>
            <p:nvPr/>
          </p:nvSpPr>
          <p:spPr bwMode="auto">
            <a:xfrm>
              <a:off x="5510213" y="4262438"/>
              <a:ext cx="101149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ASFV Benin 97 1 (AM712239)</a:t>
              </a:r>
              <a:endParaRPr lang="en-US" sz="2000">
                <a:latin typeface="Arial" pitchFamily="34" charset="0"/>
                <a:cs typeface="Arial" pitchFamily="34" charset="0"/>
              </a:endParaRPr>
            </a:p>
          </p:txBody>
        </p:sp>
        <p:sp>
          <p:nvSpPr>
            <p:cNvPr id="2268" name="Freeform 270"/>
            <p:cNvSpPr>
              <a:spLocks/>
            </p:cNvSpPr>
            <p:nvPr/>
          </p:nvSpPr>
          <p:spPr bwMode="auto">
            <a:xfrm>
              <a:off x="5505450" y="4064000"/>
              <a:ext cx="0" cy="242887"/>
            </a:xfrm>
            <a:custGeom>
              <a:avLst/>
              <a:gdLst>
                <a:gd name="T0" fmla="*/ 0 h 153"/>
                <a:gd name="T1" fmla="*/ 153 h 153"/>
                <a:gd name="T2" fmla="*/ 153 h 153"/>
              </a:gdLst>
              <a:ahLst/>
              <a:cxnLst>
                <a:cxn ang="0">
                  <a:pos x="0" y="T0"/>
                </a:cxn>
                <a:cxn ang="0">
                  <a:pos x="0" y="T1"/>
                </a:cxn>
                <a:cxn ang="0">
                  <a:pos x="0" y="T2"/>
                </a:cxn>
              </a:cxnLst>
              <a:rect l="0" t="0" r="r" b="b"/>
              <a:pathLst>
                <a:path h="153">
                  <a:moveTo>
                    <a:pt x="0" y="0"/>
                  </a:moveTo>
                  <a:lnTo>
                    <a:pt x="0" y="153"/>
                  </a:lnTo>
                  <a:lnTo>
                    <a:pt x="0" y="153"/>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69" name="Rectangle 271"/>
            <p:cNvSpPr>
              <a:spLocks noChangeArrowheads="1"/>
            </p:cNvSpPr>
            <p:nvPr/>
          </p:nvSpPr>
          <p:spPr bwMode="auto">
            <a:xfrm>
              <a:off x="5594350" y="4386263"/>
              <a:ext cx="57868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Nig71 DWK288T</a:t>
              </a:r>
              <a:endParaRPr lang="en-US" sz="2000">
                <a:latin typeface="Arial" pitchFamily="34" charset="0"/>
                <a:cs typeface="Arial" pitchFamily="34" charset="0"/>
              </a:endParaRPr>
            </a:p>
          </p:txBody>
        </p:sp>
        <p:sp>
          <p:nvSpPr>
            <p:cNvPr id="2270" name="Line 272"/>
            <p:cNvSpPr>
              <a:spLocks noChangeShapeType="1"/>
            </p:cNvSpPr>
            <p:nvPr/>
          </p:nvSpPr>
          <p:spPr bwMode="auto">
            <a:xfrm>
              <a:off x="5510213" y="443071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71" name="Rectangle 273"/>
            <p:cNvSpPr>
              <a:spLocks noChangeArrowheads="1"/>
            </p:cNvSpPr>
            <p:nvPr/>
          </p:nvSpPr>
          <p:spPr bwMode="auto">
            <a:xfrm>
              <a:off x="5594350" y="4510088"/>
              <a:ext cx="41357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 CR65T</a:t>
              </a:r>
              <a:endParaRPr lang="en-US" sz="2000">
                <a:latin typeface="Arial" pitchFamily="34" charset="0"/>
                <a:cs typeface="Arial" pitchFamily="34" charset="0"/>
              </a:endParaRPr>
            </a:p>
          </p:txBody>
        </p:sp>
        <p:sp>
          <p:nvSpPr>
            <p:cNvPr id="2272" name="Line 274"/>
            <p:cNvSpPr>
              <a:spLocks noChangeShapeType="1"/>
            </p:cNvSpPr>
            <p:nvPr/>
          </p:nvSpPr>
          <p:spPr bwMode="auto">
            <a:xfrm>
              <a:off x="5510213" y="455453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73" name="Rectangle 275"/>
            <p:cNvSpPr>
              <a:spLocks noChangeArrowheads="1"/>
            </p:cNvSpPr>
            <p:nvPr/>
          </p:nvSpPr>
          <p:spPr bwMode="auto">
            <a:xfrm>
              <a:off x="5594350" y="4633913"/>
              <a:ext cx="41357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 CR58T</a:t>
              </a:r>
              <a:endParaRPr lang="en-US" sz="2000">
                <a:latin typeface="Arial" pitchFamily="34" charset="0"/>
                <a:cs typeface="Arial" pitchFamily="34" charset="0"/>
              </a:endParaRPr>
            </a:p>
          </p:txBody>
        </p:sp>
        <p:sp>
          <p:nvSpPr>
            <p:cNvPr id="2274" name="Line 276"/>
            <p:cNvSpPr>
              <a:spLocks noChangeShapeType="1"/>
            </p:cNvSpPr>
            <p:nvPr/>
          </p:nvSpPr>
          <p:spPr bwMode="auto">
            <a:xfrm>
              <a:off x="5510213" y="467836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75" name="Rectangle 277"/>
            <p:cNvSpPr>
              <a:spLocks noChangeArrowheads="1"/>
            </p:cNvSpPr>
            <p:nvPr/>
          </p:nvSpPr>
          <p:spPr bwMode="auto">
            <a:xfrm>
              <a:off x="5594350" y="4757738"/>
              <a:ext cx="5338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Nig10 DWK286</a:t>
              </a:r>
              <a:endParaRPr lang="en-US" sz="2000">
                <a:latin typeface="Arial" pitchFamily="34" charset="0"/>
                <a:cs typeface="Arial" pitchFamily="34" charset="0"/>
              </a:endParaRPr>
            </a:p>
          </p:txBody>
        </p:sp>
        <p:sp>
          <p:nvSpPr>
            <p:cNvPr id="2276" name="Line 278"/>
            <p:cNvSpPr>
              <a:spLocks noChangeShapeType="1"/>
            </p:cNvSpPr>
            <p:nvPr/>
          </p:nvSpPr>
          <p:spPr bwMode="auto">
            <a:xfrm>
              <a:off x="5510213" y="480218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77" name="Rectangle 279"/>
            <p:cNvSpPr>
              <a:spLocks noChangeArrowheads="1"/>
            </p:cNvSpPr>
            <p:nvPr/>
          </p:nvSpPr>
          <p:spPr bwMode="auto">
            <a:xfrm>
              <a:off x="5594350" y="4881563"/>
              <a:ext cx="45365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Nig11 KFC41</a:t>
              </a:r>
              <a:endParaRPr lang="en-US" sz="2000">
                <a:latin typeface="Arial" pitchFamily="34" charset="0"/>
                <a:cs typeface="Arial" pitchFamily="34" charset="0"/>
              </a:endParaRPr>
            </a:p>
          </p:txBody>
        </p:sp>
        <p:sp>
          <p:nvSpPr>
            <p:cNvPr id="2278" name="Line 280"/>
            <p:cNvSpPr>
              <a:spLocks noChangeShapeType="1"/>
            </p:cNvSpPr>
            <p:nvPr/>
          </p:nvSpPr>
          <p:spPr bwMode="auto">
            <a:xfrm>
              <a:off x="5510213" y="492601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79" name="Rectangle 281"/>
            <p:cNvSpPr>
              <a:spLocks noChangeArrowheads="1"/>
            </p:cNvSpPr>
            <p:nvPr/>
          </p:nvSpPr>
          <p:spPr bwMode="auto">
            <a:xfrm>
              <a:off x="5594350" y="5005388"/>
              <a:ext cx="36548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Nig29 Og2</a:t>
              </a:r>
              <a:endParaRPr lang="en-US" sz="2000">
                <a:latin typeface="Arial" pitchFamily="34" charset="0"/>
                <a:cs typeface="Arial" pitchFamily="34" charset="0"/>
              </a:endParaRPr>
            </a:p>
          </p:txBody>
        </p:sp>
        <p:sp>
          <p:nvSpPr>
            <p:cNvPr id="2280" name="Line 282"/>
            <p:cNvSpPr>
              <a:spLocks noChangeShapeType="1"/>
            </p:cNvSpPr>
            <p:nvPr/>
          </p:nvSpPr>
          <p:spPr bwMode="auto">
            <a:xfrm>
              <a:off x="5510213" y="504983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81" name="Rectangle 283"/>
            <p:cNvSpPr>
              <a:spLocks noChangeArrowheads="1"/>
            </p:cNvSpPr>
            <p:nvPr/>
          </p:nvSpPr>
          <p:spPr bwMode="auto">
            <a:xfrm>
              <a:off x="5594350" y="5129213"/>
              <a:ext cx="4728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Nig35 Kaf253</a:t>
              </a:r>
              <a:endParaRPr lang="en-US" sz="2000">
                <a:latin typeface="Arial" pitchFamily="34" charset="0"/>
                <a:cs typeface="Arial" pitchFamily="34" charset="0"/>
              </a:endParaRPr>
            </a:p>
          </p:txBody>
        </p:sp>
        <p:sp>
          <p:nvSpPr>
            <p:cNvPr id="2282" name="Line 284"/>
            <p:cNvSpPr>
              <a:spLocks noChangeShapeType="1"/>
            </p:cNvSpPr>
            <p:nvPr/>
          </p:nvSpPr>
          <p:spPr bwMode="auto">
            <a:xfrm>
              <a:off x="5510213" y="517366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83" name="Rectangle 285"/>
            <p:cNvSpPr>
              <a:spLocks noChangeArrowheads="1"/>
            </p:cNvSpPr>
            <p:nvPr/>
          </p:nvSpPr>
          <p:spPr bwMode="auto">
            <a:xfrm>
              <a:off x="5594350" y="5253038"/>
              <a:ext cx="4728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Nig36 Kaf164</a:t>
              </a:r>
              <a:endParaRPr lang="en-US" sz="2000">
                <a:latin typeface="Arial" pitchFamily="34" charset="0"/>
                <a:cs typeface="Arial" pitchFamily="34" charset="0"/>
              </a:endParaRPr>
            </a:p>
          </p:txBody>
        </p:sp>
        <p:sp>
          <p:nvSpPr>
            <p:cNvPr id="2284" name="Line 286"/>
            <p:cNvSpPr>
              <a:spLocks noChangeShapeType="1"/>
            </p:cNvSpPr>
            <p:nvPr/>
          </p:nvSpPr>
          <p:spPr bwMode="auto">
            <a:xfrm>
              <a:off x="5510213" y="529748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85" name="Rectangle 287"/>
            <p:cNvSpPr>
              <a:spLocks noChangeArrowheads="1"/>
            </p:cNvSpPr>
            <p:nvPr/>
          </p:nvSpPr>
          <p:spPr bwMode="auto">
            <a:xfrm>
              <a:off x="5594350" y="5376863"/>
              <a:ext cx="3735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Nig37 AK5</a:t>
              </a:r>
              <a:endParaRPr lang="en-US" sz="2000">
                <a:latin typeface="Arial" pitchFamily="34" charset="0"/>
                <a:cs typeface="Arial" pitchFamily="34" charset="0"/>
              </a:endParaRPr>
            </a:p>
          </p:txBody>
        </p:sp>
        <p:sp>
          <p:nvSpPr>
            <p:cNvPr id="2286" name="Line 288"/>
            <p:cNvSpPr>
              <a:spLocks noChangeShapeType="1"/>
            </p:cNvSpPr>
            <p:nvPr/>
          </p:nvSpPr>
          <p:spPr bwMode="auto">
            <a:xfrm>
              <a:off x="5510213" y="542131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87" name="Rectangle 289"/>
            <p:cNvSpPr>
              <a:spLocks noChangeArrowheads="1"/>
            </p:cNvSpPr>
            <p:nvPr/>
          </p:nvSpPr>
          <p:spPr bwMode="auto">
            <a:xfrm>
              <a:off x="5594350" y="5500688"/>
              <a:ext cx="4584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Nig40 CD653</a:t>
              </a:r>
              <a:endParaRPr lang="en-US" sz="2000">
                <a:latin typeface="Arial" pitchFamily="34" charset="0"/>
                <a:cs typeface="Arial" pitchFamily="34" charset="0"/>
              </a:endParaRPr>
            </a:p>
          </p:txBody>
        </p:sp>
        <p:sp>
          <p:nvSpPr>
            <p:cNvPr id="2288" name="Line 290"/>
            <p:cNvSpPr>
              <a:spLocks noChangeShapeType="1"/>
            </p:cNvSpPr>
            <p:nvPr/>
          </p:nvSpPr>
          <p:spPr bwMode="auto">
            <a:xfrm>
              <a:off x="5510213" y="554513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89" name="Rectangle 291"/>
            <p:cNvSpPr>
              <a:spLocks noChangeArrowheads="1"/>
            </p:cNvSpPr>
            <p:nvPr/>
          </p:nvSpPr>
          <p:spPr bwMode="auto">
            <a:xfrm>
              <a:off x="5594350" y="5624513"/>
              <a:ext cx="45525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Nig58 SH383</a:t>
              </a:r>
              <a:endParaRPr lang="en-US" sz="2000">
                <a:latin typeface="Arial" pitchFamily="34" charset="0"/>
                <a:cs typeface="Arial" pitchFamily="34" charset="0"/>
              </a:endParaRPr>
            </a:p>
          </p:txBody>
        </p:sp>
        <p:sp>
          <p:nvSpPr>
            <p:cNvPr id="2290" name="Line 292"/>
            <p:cNvSpPr>
              <a:spLocks noChangeShapeType="1"/>
            </p:cNvSpPr>
            <p:nvPr/>
          </p:nvSpPr>
          <p:spPr bwMode="auto">
            <a:xfrm>
              <a:off x="5510213" y="566896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91" name="Rectangle 293"/>
            <p:cNvSpPr>
              <a:spLocks noChangeArrowheads="1"/>
            </p:cNvSpPr>
            <p:nvPr/>
          </p:nvSpPr>
          <p:spPr bwMode="auto">
            <a:xfrm>
              <a:off x="5594350" y="5748338"/>
              <a:ext cx="39433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Nig64 GW2</a:t>
              </a:r>
              <a:endParaRPr lang="en-US" sz="2000">
                <a:latin typeface="Arial" pitchFamily="34" charset="0"/>
                <a:cs typeface="Arial" pitchFamily="34" charset="0"/>
              </a:endParaRPr>
            </a:p>
          </p:txBody>
        </p:sp>
        <p:sp>
          <p:nvSpPr>
            <p:cNvPr id="2292" name="Line 294"/>
            <p:cNvSpPr>
              <a:spLocks noChangeShapeType="1"/>
            </p:cNvSpPr>
            <p:nvPr/>
          </p:nvSpPr>
          <p:spPr bwMode="auto">
            <a:xfrm>
              <a:off x="5510213" y="579278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93" name="Rectangle 295"/>
            <p:cNvSpPr>
              <a:spLocks noChangeArrowheads="1"/>
            </p:cNvSpPr>
            <p:nvPr/>
          </p:nvSpPr>
          <p:spPr bwMode="auto">
            <a:xfrm>
              <a:off x="5594350" y="5872163"/>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Nig65 217B</a:t>
              </a:r>
              <a:endParaRPr lang="en-US" sz="2000">
                <a:latin typeface="Arial" pitchFamily="34" charset="0"/>
                <a:cs typeface="Arial" pitchFamily="34" charset="0"/>
              </a:endParaRPr>
            </a:p>
          </p:txBody>
        </p:sp>
        <p:sp>
          <p:nvSpPr>
            <p:cNvPr id="2294" name="Line 296"/>
            <p:cNvSpPr>
              <a:spLocks noChangeShapeType="1"/>
            </p:cNvSpPr>
            <p:nvPr/>
          </p:nvSpPr>
          <p:spPr bwMode="auto">
            <a:xfrm>
              <a:off x="5510213" y="591661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95" name="Rectangle 297"/>
            <p:cNvSpPr>
              <a:spLocks noChangeArrowheads="1"/>
            </p:cNvSpPr>
            <p:nvPr/>
          </p:nvSpPr>
          <p:spPr bwMode="auto">
            <a:xfrm>
              <a:off x="5594350" y="5995988"/>
              <a:ext cx="3895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Nig67 218I</a:t>
              </a:r>
              <a:endParaRPr lang="en-US" sz="2000">
                <a:latin typeface="Arial" pitchFamily="34" charset="0"/>
                <a:cs typeface="Arial" pitchFamily="34" charset="0"/>
              </a:endParaRPr>
            </a:p>
          </p:txBody>
        </p:sp>
        <p:sp>
          <p:nvSpPr>
            <p:cNvPr id="2296" name="Line 298"/>
            <p:cNvSpPr>
              <a:spLocks noChangeShapeType="1"/>
            </p:cNvSpPr>
            <p:nvPr/>
          </p:nvSpPr>
          <p:spPr bwMode="auto">
            <a:xfrm>
              <a:off x="5510213" y="6040438"/>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97" name="Rectangle 299"/>
            <p:cNvSpPr>
              <a:spLocks noChangeArrowheads="1"/>
            </p:cNvSpPr>
            <p:nvPr/>
          </p:nvSpPr>
          <p:spPr bwMode="auto">
            <a:xfrm>
              <a:off x="5594350" y="6119813"/>
              <a:ext cx="52899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Nig69 NUM424</a:t>
              </a:r>
              <a:endParaRPr lang="en-US" sz="2000">
                <a:latin typeface="Arial" pitchFamily="34" charset="0"/>
                <a:cs typeface="Arial" pitchFamily="34" charset="0"/>
              </a:endParaRPr>
            </a:p>
          </p:txBody>
        </p:sp>
        <p:sp>
          <p:nvSpPr>
            <p:cNvPr id="2298" name="Line 300"/>
            <p:cNvSpPr>
              <a:spLocks noChangeShapeType="1"/>
            </p:cNvSpPr>
            <p:nvPr/>
          </p:nvSpPr>
          <p:spPr bwMode="auto">
            <a:xfrm>
              <a:off x="5510213" y="6164263"/>
              <a:ext cx="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299" name="Freeform 301"/>
            <p:cNvSpPr>
              <a:spLocks/>
            </p:cNvSpPr>
            <p:nvPr/>
          </p:nvSpPr>
          <p:spPr bwMode="auto">
            <a:xfrm>
              <a:off x="6967538" y="3778250"/>
              <a:ext cx="33338" cy="2419350"/>
            </a:xfrm>
            <a:custGeom>
              <a:avLst/>
              <a:gdLst>
                <a:gd name="T0" fmla="*/ 0 w 21"/>
                <a:gd name="T1" fmla="*/ 0 h 1524"/>
                <a:gd name="T2" fmla="*/ 21 w 21"/>
                <a:gd name="T3" fmla="*/ 0 h 1524"/>
                <a:gd name="T4" fmla="*/ 21 w 21"/>
                <a:gd name="T5" fmla="*/ 1524 h 1524"/>
                <a:gd name="T6" fmla="*/ 0 w 21"/>
                <a:gd name="T7" fmla="*/ 1524 h 1524"/>
              </a:gdLst>
              <a:ahLst/>
              <a:cxnLst>
                <a:cxn ang="0">
                  <a:pos x="T0" y="T1"/>
                </a:cxn>
                <a:cxn ang="0">
                  <a:pos x="T2" y="T3"/>
                </a:cxn>
                <a:cxn ang="0">
                  <a:pos x="T4" y="T5"/>
                </a:cxn>
                <a:cxn ang="0">
                  <a:pos x="T6" y="T7"/>
                </a:cxn>
              </a:cxnLst>
              <a:rect l="0" t="0" r="r" b="b"/>
              <a:pathLst>
                <a:path w="21" h="1524">
                  <a:moveTo>
                    <a:pt x="0" y="0"/>
                  </a:moveTo>
                  <a:lnTo>
                    <a:pt x="21" y="0"/>
                  </a:lnTo>
                  <a:lnTo>
                    <a:pt x="21" y="1524"/>
                  </a:lnTo>
                  <a:lnTo>
                    <a:pt x="0" y="1524"/>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00" name="Rectangle 302"/>
            <p:cNvSpPr>
              <a:spLocks noChangeArrowheads="1"/>
            </p:cNvSpPr>
            <p:nvPr/>
          </p:nvSpPr>
          <p:spPr bwMode="auto">
            <a:xfrm>
              <a:off x="7023100" y="4940300"/>
              <a:ext cx="647076" cy="13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900" b="1" dirty="0">
                  <a:solidFill>
                    <a:srgbClr val="000000"/>
                  </a:solidFill>
                  <a:latin typeface="Cambria" panose="02040503050406030204" pitchFamily="18" charset="0"/>
                  <a:ea typeface="Cambria" panose="02040503050406030204" pitchFamily="18" charset="0"/>
                  <a:cs typeface="Arial" pitchFamily="34" charset="0"/>
                </a:rPr>
                <a:t>Serogroup 4</a:t>
              </a:r>
              <a:endParaRPr lang="en-US" sz="3200" dirty="0">
                <a:latin typeface="Cambria" panose="02040503050406030204" pitchFamily="18" charset="0"/>
                <a:ea typeface="Cambria" panose="02040503050406030204" pitchFamily="18" charset="0"/>
                <a:cs typeface="Arial" pitchFamily="34" charset="0"/>
              </a:endParaRPr>
            </a:p>
          </p:txBody>
        </p:sp>
        <p:sp>
          <p:nvSpPr>
            <p:cNvPr id="2301" name="Line 303"/>
            <p:cNvSpPr>
              <a:spLocks noChangeShapeType="1"/>
            </p:cNvSpPr>
            <p:nvPr/>
          </p:nvSpPr>
          <p:spPr bwMode="auto">
            <a:xfrm>
              <a:off x="5505450" y="3811588"/>
              <a:ext cx="0" cy="1171575"/>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02" name="Line 304"/>
            <p:cNvSpPr>
              <a:spLocks noChangeShapeType="1"/>
            </p:cNvSpPr>
            <p:nvPr/>
          </p:nvSpPr>
          <p:spPr bwMode="auto">
            <a:xfrm>
              <a:off x="5505450" y="4992688"/>
              <a:ext cx="0" cy="1171575"/>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03" name="Line 305"/>
            <p:cNvSpPr>
              <a:spLocks noChangeShapeType="1"/>
            </p:cNvSpPr>
            <p:nvPr/>
          </p:nvSpPr>
          <p:spPr bwMode="auto">
            <a:xfrm>
              <a:off x="4379913" y="4987925"/>
              <a:ext cx="1125538"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04" name="Line 306"/>
            <p:cNvSpPr>
              <a:spLocks noChangeShapeType="1"/>
            </p:cNvSpPr>
            <p:nvPr/>
          </p:nvSpPr>
          <p:spPr bwMode="auto">
            <a:xfrm>
              <a:off x="4375150" y="3952875"/>
              <a:ext cx="0" cy="103505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05" name="Freeform 307"/>
            <p:cNvSpPr>
              <a:spLocks/>
            </p:cNvSpPr>
            <p:nvPr/>
          </p:nvSpPr>
          <p:spPr bwMode="auto">
            <a:xfrm>
              <a:off x="4152900" y="3948113"/>
              <a:ext cx="222250" cy="1196975"/>
            </a:xfrm>
            <a:custGeom>
              <a:avLst/>
              <a:gdLst>
                <a:gd name="T0" fmla="*/ 0 w 140"/>
                <a:gd name="T1" fmla="*/ 754 h 754"/>
                <a:gd name="T2" fmla="*/ 0 w 140"/>
                <a:gd name="T3" fmla="*/ 0 h 754"/>
                <a:gd name="T4" fmla="*/ 140 w 140"/>
                <a:gd name="T5" fmla="*/ 0 h 754"/>
              </a:gdLst>
              <a:ahLst/>
              <a:cxnLst>
                <a:cxn ang="0">
                  <a:pos x="T0" y="T1"/>
                </a:cxn>
                <a:cxn ang="0">
                  <a:pos x="T2" y="T3"/>
                </a:cxn>
                <a:cxn ang="0">
                  <a:pos x="T4" y="T5"/>
                </a:cxn>
              </a:cxnLst>
              <a:rect l="0" t="0" r="r" b="b"/>
              <a:pathLst>
                <a:path w="140" h="754">
                  <a:moveTo>
                    <a:pt x="0" y="754"/>
                  </a:moveTo>
                  <a:lnTo>
                    <a:pt x="0" y="0"/>
                  </a:lnTo>
                  <a:lnTo>
                    <a:pt x="140" y="0"/>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06" name="Rectangle 308"/>
            <p:cNvSpPr>
              <a:spLocks noChangeArrowheads="1"/>
            </p:cNvSpPr>
            <p:nvPr/>
          </p:nvSpPr>
          <p:spPr bwMode="auto">
            <a:xfrm>
              <a:off x="5629275" y="6246813"/>
              <a:ext cx="4985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b="1">
                  <a:solidFill>
                    <a:srgbClr val="000000"/>
                  </a:solidFill>
                  <a:latin typeface="Tahoma" pitchFamily="34" charset="0"/>
                  <a:cs typeface="Arial" pitchFamily="34" charset="0"/>
                </a:rPr>
                <a:t> Serogroup 7</a:t>
              </a:r>
              <a:endParaRPr lang="en-US" sz="2000">
                <a:latin typeface="Arial" pitchFamily="34" charset="0"/>
                <a:cs typeface="Arial" pitchFamily="34" charset="0"/>
              </a:endParaRPr>
            </a:p>
          </p:txBody>
        </p:sp>
        <p:sp>
          <p:nvSpPr>
            <p:cNvPr id="2307" name="Line 309"/>
            <p:cNvSpPr>
              <a:spLocks noChangeShapeType="1"/>
            </p:cNvSpPr>
            <p:nvPr/>
          </p:nvSpPr>
          <p:spPr bwMode="auto">
            <a:xfrm>
              <a:off x="5249863" y="6288088"/>
              <a:ext cx="368300"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08" name="Rectangle 310"/>
            <p:cNvSpPr>
              <a:spLocks noChangeArrowheads="1"/>
            </p:cNvSpPr>
            <p:nvPr/>
          </p:nvSpPr>
          <p:spPr bwMode="auto">
            <a:xfrm>
              <a:off x="6186488" y="6376988"/>
              <a:ext cx="4985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b="1">
                  <a:solidFill>
                    <a:srgbClr val="000000"/>
                  </a:solidFill>
                  <a:latin typeface="Tahoma" pitchFamily="34" charset="0"/>
                  <a:cs typeface="Arial" pitchFamily="34" charset="0"/>
                </a:rPr>
                <a:t> Serogroup 1</a:t>
              </a:r>
              <a:endParaRPr lang="en-US" sz="2000">
                <a:latin typeface="Arial" pitchFamily="34" charset="0"/>
                <a:cs typeface="Arial" pitchFamily="34" charset="0"/>
              </a:endParaRPr>
            </a:p>
          </p:txBody>
        </p:sp>
        <p:sp>
          <p:nvSpPr>
            <p:cNvPr id="2309" name="Freeform 311"/>
            <p:cNvSpPr>
              <a:spLocks/>
            </p:cNvSpPr>
            <p:nvPr/>
          </p:nvSpPr>
          <p:spPr bwMode="auto">
            <a:xfrm>
              <a:off x="6096000" y="6405563"/>
              <a:ext cx="85725" cy="20637"/>
            </a:xfrm>
            <a:custGeom>
              <a:avLst/>
              <a:gdLst>
                <a:gd name="T0" fmla="*/ 0 w 54"/>
                <a:gd name="T1" fmla="*/ 8 h 13"/>
                <a:gd name="T2" fmla="*/ 0 w 54"/>
                <a:gd name="T3" fmla="*/ 5 h 13"/>
                <a:gd name="T4" fmla="*/ 54 w 54"/>
                <a:gd name="T5" fmla="*/ 0 h 13"/>
                <a:gd name="T6" fmla="*/ 54 w 54"/>
                <a:gd name="T7" fmla="*/ 13 h 13"/>
                <a:gd name="T8" fmla="*/ 0 w 54"/>
                <a:gd name="T9" fmla="*/ 8 h 13"/>
              </a:gdLst>
              <a:ahLst/>
              <a:cxnLst>
                <a:cxn ang="0">
                  <a:pos x="T0" y="T1"/>
                </a:cxn>
                <a:cxn ang="0">
                  <a:pos x="T2" y="T3"/>
                </a:cxn>
                <a:cxn ang="0">
                  <a:pos x="T4" y="T5"/>
                </a:cxn>
                <a:cxn ang="0">
                  <a:pos x="T6" y="T7"/>
                </a:cxn>
                <a:cxn ang="0">
                  <a:pos x="T8" y="T9"/>
                </a:cxn>
              </a:cxnLst>
              <a:rect l="0" t="0" r="r" b="b"/>
              <a:pathLst>
                <a:path w="54" h="13">
                  <a:moveTo>
                    <a:pt x="0" y="8"/>
                  </a:moveTo>
                  <a:lnTo>
                    <a:pt x="0" y="5"/>
                  </a:lnTo>
                  <a:lnTo>
                    <a:pt x="54" y="0"/>
                  </a:lnTo>
                  <a:lnTo>
                    <a:pt x="54" y="13"/>
                  </a:lnTo>
                  <a:lnTo>
                    <a:pt x="0" y="8"/>
                  </a:lnTo>
                  <a:close/>
                </a:path>
              </a:pathLst>
            </a:custGeom>
            <a:solidFill>
              <a:srgbClr val="000000"/>
            </a:solidFill>
            <a:ln w="3"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10" name="Line 312"/>
            <p:cNvSpPr>
              <a:spLocks noChangeShapeType="1"/>
            </p:cNvSpPr>
            <p:nvPr/>
          </p:nvSpPr>
          <p:spPr bwMode="auto">
            <a:xfrm>
              <a:off x="5249863" y="6416675"/>
              <a:ext cx="839788" cy="0"/>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11" name="Line 313"/>
            <p:cNvSpPr>
              <a:spLocks noChangeShapeType="1"/>
            </p:cNvSpPr>
            <p:nvPr/>
          </p:nvSpPr>
          <p:spPr bwMode="auto">
            <a:xfrm>
              <a:off x="5245100" y="6288088"/>
              <a:ext cx="0" cy="58737"/>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12" name="Line 314"/>
            <p:cNvSpPr>
              <a:spLocks noChangeShapeType="1"/>
            </p:cNvSpPr>
            <p:nvPr/>
          </p:nvSpPr>
          <p:spPr bwMode="auto">
            <a:xfrm>
              <a:off x="5245100" y="6356350"/>
              <a:ext cx="0" cy="60325"/>
            </a:xfrm>
            <a:prstGeom prst="line">
              <a:avLst/>
            </a:prstGeom>
            <a:noFill/>
            <a:ln w="6"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13" name="Freeform 315"/>
            <p:cNvSpPr>
              <a:spLocks/>
            </p:cNvSpPr>
            <p:nvPr/>
          </p:nvSpPr>
          <p:spPr bwMode="auto">
            <a:xfrm>
              <a:off x="4152900" y="5154613"/>
              <a:ext cx="1092200" cy="1196975"/>
            </a:xfrm>
            <a:custGeom>
              <a:avLst/>
              <a:gdLst>
                <a:gd name="T0" fmla="*/ 0 w 688"/>
                <a:gd name="T1" fmla="*/ 0 h 754"/>
                <a:gd name="T2" fmla="*/ 0 w 688"/>
                <a:gd name="T3" fmla="*/ 754 h 754"/>
                <a:gd name="T4" fmla="*/ 688 w 688"/>
                <a:gd name="T5" fmla="*/ 754 h 754"/>
              </a:gdLst>
              <a:ahLst/>
              <a:cxnLst>
                <a:cxn ang="0">
                  <a:pos x="T0" y="T1"/>
                </a:cxn>
                <a:cxn ang="0">
                  <a:pos x="T2" y="T3"/>
                </a:cxn>
                <a:cxn ang="0">
                  <a:pos x="T4" y="T5"/>
                </a:cxn>
              </a:cxnLst>
              <a:rect l="0" t="0" r="r" b="b"/>
              <a:pathLst>
                <a:path w="688" h="754">
                  <a:moveTo>
                    <a:pt x="0" y="0"/>
                  </a:moveTo>
                  <a:lnTo>
                    <a:pt x="0" y="754"/>
                  </a:lnTo>
                  <a:lnTo>
                    <a:pt x="688" y="754"/>
                  </a:lnTo>
                </a:path>
              </a:pathLst>
            </a:custGeom>
            <a:noFill/>
            <a:ln w="6"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14" name="Rectangle 316"/>
            <p:cNvSpPr>
              <a:spLocks noChangeArrowheads="1"/>
            </p:cNvSpPr>
            <p:nvPr/>
          </p:nvSpPr>
          <p:spPr bwMode="auto">
            <a:xfrm>
              <a:off x="5637213" y="303213"/>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15" name="Rectangle 317"/>
            <p:cNvSpPr>
              <a:spLocks noChangeArrowheads="1"/>
            </p:cNvSpPr>
            <p:nvPr/>
          </p:nvSpPr>
          <p:spPr bwMode="auto">
            <a:xfrm>
              <a:off x="5637213" y="427038"/>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16" name="Rectangle 318"/>
            <p:cNvSpPr>
              <a:spLocks noChangeArrowheads="1"/>
            </p:cNvSpPr>
            <p:nvPr/>
          </p:nvSpPr>
          <p:spPr bwMode="auto">
            <a:xfrm>
              <a:off x="5637213" y="550863"/>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17" name="Rectangle 319"/>
            <p:cNvSpPr>
              <a:spLocks noChangeArrowheads="1"/>
            </p:cNvSpPr>
            <p:nvPr/>
          </p:nvSpPr>
          <p:spPr bwMode="auto">
            <a:xfrm>
              <a:off x="5637213" y="674688"/>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18" name="Rectangle 320"/>
            <p:cNvSpPr>
              <a:spLocks noChangeArrowheads="1"/>
            </p:cNvSpPr>
            <p:nvPr/>
          </p:nvSpPr>
          <p:spPr bwMode="auto">
            <a:xfrm>
              <a:off x="5637213" y="798513"/>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19" name="Rectangle 321"/>
            <p:cNvSpPr>
              <a:spLocks noChangeArrowheads="1"/>
            </p:cNvSpPr>
            <p:nvPr/>
          </p:nvSpPr>
          <p:spPr bwMode="auto">
            <a:xfrm>
              <a:off x="5637213" y="922338"/>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0" name="Rectangle 322"/>
            <p:cNvSpPr>
              <a:spLocks noChangeArrowheads="1"/>
            </p:cNvSpPr>
            <p:nvPr/>
          </p:nvSpPr>
          <p:spPr bwMode="auto">
            <a:xfrm>
              <a:off x="5637213" y="1046163"/>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1" name="Rectangle 323"/>
            <p:cNvSpPr>
              <a:spLocks noChangeArrowheads="1"/>
            </p:cNvSpPr>
            <p:nvPr/>
          </p:nvSpPr>
          <p:spPr bwMode="auto">
            <a:xfrm>
              <a:off x="5637213" y="1169988"/>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2" name="Rectangle 324"/>
            <p:cNvSpPr>
              <a:spLocks noChangeArrowheads="1"/>
            </p:cNvSpPr>
            <p:nvPr/>
          </p:nvSpPr>
          <p:spPr bwMode="auto">
            <a:xfrm>
              <a:off x="5637213" y="1293813"/>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3" name="Rectangle 325"/>
            <p:cNvSpPr>
              <a:spLocks noChangeArrowheads="1"/>
            </p:cNvSpPr>
            <p:nvPr/>
          </p:nvSpPr>
          <p:spPr bwMode="auto">
            <a:xfrm>
              <a:off x="5637213" y="1417638"/>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4" name="Rectangle 326"/>
            <p:cNvSpPr>
              <a:spLocks noChangeArrowheads="1"/>
            </p:cNvSpPr>
            <p:nvPr/>
          </p:nvSpPr>
          <p:spPr bwMode="auto">
            <a:xfrm>
              <a:off x="5637213" y="1541463"/>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5" name="Rectangle 327"/>
            <p:cNvSpPr>
              <a:spLocks noChangeArrowheads="1"/>
            </p:cNvSpPr>
            <p:nvPr/>
          </p:nvSpPr>
          <p:spPr bwMode="auto">
            <a:xfrm>
              <a:off x="5637213" y="1665288"/>
              <a:ext cx="47625" cy="49212"/>
            </a:xfrm>
            <a:prstGeom prst="rect">
              <a:avLst/>
            </a:pr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6" name="Freeform 328"/>
            <p:cNvSpPr>
              <a:spLocks/>
            </p:cNvSpPr>
            <p:nvPr/>
          </p:nvSpPr>
          <p:spPr bwMode="auto">
            <a:xfrm>
              <a:off x="5532438" y="4398963"/>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7" name="Freeform 329"/>
            <p:cNvSpPr>
              <a:spLocks/>
            </p:cNvSpPr>
            <p:nvPr/>
          </p:nvSpPr>
          <p:spPr bwMode="auto">
            <a:xfrm>
              <a:off x="5532438" y="4522788"/>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0000FF"/>
            </a:solidFill>
            <a:ln w="3"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8" name="Freeform 330"/>
            <p:cNvSpPr>
              <a:spLocks/>
            </p:cNvSpPr>
            <p:nvPr/>
          </p:nvSpPr>
          <p:spPr bwMode="auto">
            <a:xfrm>
              <a:off x="5532438" y="4646613"/>
              <a:ext cx="55563" cy="47625"/>
            </a:xfrm>
            <a:custGeom>
              <a:avLst/>
              <a:gdLst>
                <a:gd name="T0" fmla="*/ 35 w 35"/>
                <a:gd name="T1" fmla="*/ 30 h 30"/>
                <a:gd name="T2" fmla="*/ 18 w 35"/>
                <a:gd name="T3" fmla="*/ 0 h 30"/>
                <a:gd name="T4" fmla="*/ 0 w 35"/>
                <a:gd name="T5" fmla="*/ 30 h 30"/>
                <a:gd name="T6" fmla="*/ 35 w 35"/>
                <a:gd name="T7" fmla="*/ 30 h 30"/>
              </a:gdLst>
              <a:ahLst/>
              <a:cxnLst>
                <a:cxn ang="0">
                  <a:pos x="T0" y="T1"/>
                </a:cxn>
                <a:cxn ang="0">
                  <a:pos x="T2" y="T3"/>
                </a:cxn>
                <a:cxn ang="0">
                  <a:pos x="T4" y="T5"/>
                </a:cxn>
                <a:cxn ang="0">
                  <a:pos x="T6" y="T7"/>
                </a:cxn>
              </a:cxnLst>
              <a:rect l="0" t="0" r="r" b="b"/>
              <a:pathLst>
                <a:path w="35" h="30">
                  <a:moveTo>
                    <a:pt x="35" y="30"/>
                  </a:moveTo>
                  <a:lnTo>
                    <a:pt x="18" y="0"/>
                  </a:lnTo>
                  <a:lnTo>
                    <a:pt x="0" y="30"/>
                  </a:lnTo>
                  <a:lnTo>
                    <a:pt x="35" y="30"/>
                  </a:lnTo>
                  <a:close/>
                </a:path>
              </a:pathLst>
            </a:custGeom>
            <a:solidFill>
              <a:srgbClr val="0000FF"/>
            </a:solidFill>
            <a:ln w="3"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29" name="Freeform 331"/>
            <p:cNvSpPr>
              <a:spLocks/>
            </p:cNvSpPr>
            <p:nvPr/>
          </p:nvSpPr>
          <p:spPr bwMode="auto">
            <a:xfrm>
              <a:off x="5532438" y="4770438"/>
              <a:ext cx="55563" cy="47625"/>
            </a:xfrm>
            <a:custGeom>
              <a:avLst/>
              <a:gdLst>
                <a:gd name="T0" fmla="*/ 35 w 35"/>
                <a:gd name="T1" fmla="*/ 30 h 30"/>
                <a:gd name="T2" fmla="*/ 18 w 35"/>
                <a:gd name="T3" fmla="*/ 0 h 30"/>
                <a:gd name="T4" fmla="*/ 0 w 35"/>
                <a:gd name="T5" fmla="*/ 30 h 30"/>
                <a:gd name="T6" fmla="*/ 35 w 35"/>
                <a:gd name="T7" fmla="*/ 30 h 30"/>
              </a:gdLst>
              <a:ahLst/>
              <a:cxnLst>
                <a:cxn ang="0">
                  <a:pos x="T0" y="T1"/>
                </a:cxn>
                <a:cxn ang="0">
                  <a:pos x="T2" y="T3"/>
                </a:cxn>
                <a:cxn ang="0">
                  <a:pos x="T4" y="T5"/>
                </a:cxn>
                <a:cxn ang="0">
                  <a:pos x="T6" y="T7"/>
                </a:cxn>
              </a:cxnLst>
              <a:rect l="0" t="0" r="r" b="b"/>
              <a:pathLst>
                <a:path w="35" h="30">
                  <a:moveTo>
                    <a:pt x="35" y="30"/>
                  </a:moveTo>
                  <a:lnTo>
                    <a:pt x="18" y="0"/>
                  </a:lnTo>
                  <a:lnTo>
                    <a:pt x="0" y="30"/>
                  </a:lnTo>
                  <a:lnTo>
                    <a:pt x="35" y="30"/>
                  </a:lnTo>
                  <a:close/>
                </a:path>
              </a:pathLst>
            </a:custGeom>
            <a:solidFill>
              <a:srgbClr val="0000FF"/>
            </a:solidFill>
            <a:ln w="3"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0" name="Freeform 332"/>
            <p:cNvSpPr>
              <a:spLocks/>
            </p:cNvSpPr>
            <p:nvPr/>
          </p:nvSpPr>
          <p:spPr bwMode="auto">
            <a:xfrm>
              <a:off x="5532438" y="4894263"/>
              <a:ext cx="55563" cy="47625"/>
            </a:xfrm>
            <a:custGeom>
              <a:avLst/>
              <a:gdLst>
                <a:gd name="T0" fmla="*/ 35 w 35"/>
                <a:gd name="T1" fmla="*/ 30 h 30"/>
                <a:gd name="T2" fmla="*/ 18 w 35"/>
                <a:gd name="T3" fmla="*/ 0 h 30"/>
                <a:gd name="T4" fmla="*/ 0 w 35"/>
                <a:gd name="T5" fmla="*/ 30 h 30"/>
                <a:gd name="T6" fmla="*/ 35 w 35"/>
                <a:gd name="T7" fmla="*/ 30 h 30"/>
              </a:gdLst>
              <a:ahLst/>
              <a:cxnLst>
                <a:cxn ang="0">
                  <a:pos x="T0" y="T1"/>
                </a:cxn>
                <a:cxn ang="0">
                  <a:pos x="T2" y="T3"/>
                </a:cxn>
                <a:cxn ang="0">
                  <a:pos x="T4" y="T5"/>
                </a:cxn>
                <a:cxn ang="0">
                  <a:pos x="T6" y="T7"/>
                </a:cxn>
              </a:cxnLst>
              <a:rect l="0" t="0" r="r" b="b"/>
              <a:pathLst>
                <a:path w="35" h="30">
                  <a:moveTo>
                    <a:pt x="35" y="30"/>
                  </a:moveTo>
                  <a:lnTo>
                    <a:pt x="18" y="0"/>
                  </a:lnTo>
                  <a:lnTo>
                    <a:pt x="0" y="30"/>
                  </a:lnTo>
                  <a:lnTo>
                    <a:pt x="35" y="30"/>
                  </a:lnTo>
                  <a:close/>
                </a:path>
              </a:pathLst>
            </a:custGeom>
            <a:solidFill>
              <a:srgbClr val="0000FF"/>
            </a:solidFill>
            <a:ln w="3"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1" name="Freeform 333"/>
            <p:cNvSpPr>
              <a:spLocks/>
            </p:cNvSpPr>
            <p:nvPr/>
          </p:nvSpPr>
          <p:spPr bwMode="auto">
            <a:xfrm>
              <a:off x="5532438" y="5018088"/>
              <a:ext cx="55563" cy="47625"/>
            </a:xfrm>
            <a:custGeom>
              <a:avLst/>
              <a:gdLst>
                <a:gd name="T0" fmla="*/ 35 w 35"/>
                <a:gd name="T1" fmla="*/ 30 h 30"/>
                <a:gd name="T2" fmla="*/ 18 w 35"/>
                <a:gd name="T3" fmla="*/ 0 h 30"/>
                <a:gd name="T4" fmla="*/ 0 w 35"/>
                <a:gd name="T5" fmla="*/ 30 h 30"/>
                <a:gd name="T6" fmla="*/ 35 w 35"/>
                <a:gd name="T7" fmla="*/ 30 h 30"/>
              </a:gdLst>
              <a:ahLst/>
              <a:cxnLst>
                <a:cxn ang="0">
                  <a:pos x="T0" y="T1"/>
                </a:cxn>
                <a:cxn ang="0">
                  <a:pos x="T2" y="T3"/>
                </a:cxn>
                <a:cxn ang="0">
                  <a:pos x="T4" y="T5"/>
                </a:cxn>
                <a:cxn ang="0">
                  <a:pos x="T6" y="T7"/>
                </a:cxn>
              </a:cxnLst>
              <a:rect l="0" t="0" r="r" b="b"/>
              <a:pathLst>
                <a:path w="35" h="30">
                  <a:moveTo>
                    <a:pt x="35" y="30"/>
                  </a:moveTo>
                  <a:lnTo>
                    <a:pt x="18" y="0"/>
                  </a:lnTo>
                  <a:lnTo>
                    <a:pt x="0" y="30"/>
                  </a:lnTo>
                  <a:lnTo>
                    <a:pt x="35" y="30"/>
                  </a:lnTo>
                  <a:close/>
                </a:path>
              </a:pathLst>
            </a:cu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2" name="Freeform 334"/>
            <p:cNvSpPr>
              <a:spLocks/>
            </p:cNvSpPr>
            <p:nvPr/>
          </p:nvSpPr>
          <p:spPr bwMode="auto">
            <a:xfrm>
              <a:off x="5532438" y="5141913"/>
              <a:ext cx="55563" cy="47625"/>
            </a:xfrm>
            <a:custGeom>
              <a:avLst/>
              <a:gdLst>
                <a:gd name="T0" fmla="*/ 35 w 35"/>
                <a:gd name="T1" fmla="*/ 30 h 30"/>
                <a:gd name="T2" fmla="*/ 18 w 35"/>
                <a:gd name="T3" fmla="*/ 0 h 30"/>
                <a:gd name="T4" fmla="*/ 0 w 35"/>
                <a:gd name="T5" fmla="*/ 30 h 30"/>
                <a:gd name="T6" fmla="*/ 35 w 35"/>
                <a:gd name="T7" fmla="*/ 30 h 30"/>
              </a:gdLst>
              <a:ahLst/>
              <a:cxnLst>
                <a:cxn ang="0">
                  <a:pos x="T0" y="T1"/>
                </a:cxn>
                <a:cxn ang="0">
                  <a:pos x="T2" y="T3"/>
                </a:cxn>
                <a:cxn ang="0">
                  <a:pos x="T4" y="T5"/>
                </a:cxn>
                <a:cxn ang="0">
                  <a:pos x="T6" y="T7"/>
                </a:cxn>
              </a:cxnLst>
              <a:rect l="0" t="0" r="r" b="b"/>
              <a:pathLst>
                <a:path w="35" h="30">
                  <a:moveTo>
                    <a:pt x="35" y="30"/>
                  </a:moveTo>
                  <a:lnTo>
                    <a:pt x="18" y="0"/>
                  </a:lnTo>
                  <a:lnTo>
                    <a:pt x="0" y="30"/>
                  </a:lnTo>
                  <a:lnTo>
                    <a:pt x="35" y="30"/>
                  </a:lnTo>
                  <a:close/>
                </a:path>
              </a:pathLst>
            </a:cu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3" name="Freeform 335"/>
            <p:cNvSpPr>
              <a:spLocks/>
            </p:cNvSpPr>
            <p:nvPr/>
          </p:nvSpPr>
          <p:spPr bwMode="auto">
            <a:xfrm>
              <a:off x="5532438" y="5265738"/>
              <a:ext cx="55563" cy="47625"/>
            </a:xfrm>
            <a:custGeom>
              <a:avLst/>
              <a:gdLst>
                <a:gd name="T0" fmla="*/ 35 w 35"/>
                <a:gd name="T1" fmla="*/ 30 h 30"/>
                <a:gd name="T2" fmla="*/ 18 w 35"/>
                <a:gd name="T3" fmla="*/ 0 h 30"/>
                <a:gd name="T4" fmla="*/ 0 w 35"/>
                <a:gd name="T5" fmla="*/ 30 h 30"/>
                <a:gd name="T6" fmla="*/ 35 w 35"/>
                <a:gd name="T7" fmla="*/ 30 h 30"/>
              </a:gdLst>
              <a:ahLst/>
              <a:cxnLst>
                <a:cxn ang="0">
                  <a:pos x="T0" y="T1"/>
                </a:cxn>
                <a:cxn ang="0">
                  <a:pos x="T2" y="T3"/>
                </a:cxn>
                <a:cxn ang="0">
                  <a:pos x="T4" y="T5"/>
                </a:cxn>
                <a:cxn ang="0">
                  <a:pos x="T6" y="T7"/>
                </a:cxn>
              </a:cxnLst>
              <a:rect l="0" t="0" r="r" b="b"/>
              <a:pathLst>
                <a:path w="35" h="30">
                  <a:moveTo>
                    <a:pt x="35" y="30"/>
                  </a:moveTo>
                  <a:lnTo>
                    <a:pt x="18" y="0"/>
                  </a:lnTo>
                  <a:lnTo>
                    <a:pt x="0" y="30"/>
                  </a:lnTo>
                  <a:lnTo>
                    <a:pt x="35" y="30"/>
                  </a:lnTo>
                  <a:close/>
                </a:path>
              </a:pathLst>
            </a:cu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4" name="Freeform 336"/>
            <p:cNvSpPr>
              <a:spLocks/>
            </p:cNvSpPr>
            <p:nvPr/>
          </p:nvSpPr>
          <p:spPr bwMode="auto">
            <a:xfrm>
              <a:off x="5532438" y="5387975"/>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5" name="Freeform 337"/>
            <p:cNvSpPr>
              <a:spLocks/>
            </p:cNvSpPr>
            <p:nvPr/>
          </p:nvSpPr>
          <p:spPr bwMode="auto">
            <a:xfrm>
              <a:off x="5532438" y="5511800"/>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FF0000"/>
            </a:solidFill>
            <a:ln w="3"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6" name="Freeform 338"/>
            <p:cNvSpPr>
              <a:spLocks/>
            </p:cNvSpPr>
            <p:nvPr/>
          </p:nvSpPr>
          <p:spPr bwMode="auto">
            <a:xfrm>
              <a:off x="5532438" y="5635625"/>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0000FF"/>
            </a:solidFill>
            <a:ln w="3"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7" name="Freeform 339"/>
            <p:cNvSpPr>
              <a:spLocks/>
            </p:cNvSpPr>
            <p:nvPr/>
          </p:nvSpPr>
          <p:spPr bwMode="auto">
            <a:xfrm>
              <a:off x="5532438" y="5759450"/>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00FF00"/>
            </a:solidFill>
            <a:ln w="3" cap="rnd">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8" name="Freeform 340"/>
            <p:cNvSpPr>
              <a:spLocks/>
            </p:cNvSpPr>
            <p:nvPr/>
          </p:nvSpPr>
          <p:spPr bwMode="auto">
            <a:xfrm>
              <a:off x="5532438" y="5883275"/>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00FF00"/>
            </a:solidFill>
            <a:ln w="3" cap="rnd">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39" name="Freeform 341"/>
            <p:cNvSpPr>
              <a:spLocks/>
            </p:cNvSpPr>
            <p:nvPr/>
          </p:nvSpPr>
          <p:spPr bwMode="auto">
            <a:xfrm>
              <a:off x="5532438" y="6007100"/>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00FF00"/>
            </a:solidFill>
            <a:ln w="3" cap="rnd">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40" name="Freeform 342"/>
            <p:cNvSpPr>
              <a:spLocks/>
            </p:cNvSpPr>
            <p:nvPr/>
          </p:nvSpPr>
          <p:spPr bwMode="auto">
            <a:xfrm>
              <a:off x="5532438" y="6130925"/>
              <a:ext cx="55563" cy="49212"/>
            </a:xfrm>
            <a:custGeom>
              <a:avLst/>
              <a:gdLst>
                <a:gd name="T0" fmla="*/ 35 w 35"/>
                <a:gd name="T1" fmla="*/ 31 h 31"/>
                <a:gd name="T2" fmla="*/ 18 w 35"/>
                <a:gd name="T3" fmla="*/ 0 h 31"/>
                <a:gd name="T4" fmla="*/ 0 w 35"/>
                <a:gd name="T5" fmla="*/ 31 h 31"/>
                <a:gd name="T6" fmla="*/ 35 w 35"/>
                <a:gd name="T7" fmla="*/ 31 h 31"/>
              </a:gdLst>
              <a:ahLst/>
              <a:cxnLst>
                <a:cxn ang="0">
                  <a:pos x="T0" y="T1"/>
                </a:cxn>
                <a:cxn ang="0">
                  <a:pos x="T2" y="T3"/>
                </a:cxn>
                <a:cxn ang="0">
                  <a:pos x="T4" y="T5"/>
                </a:cxn>
                <a:cxn ang="0">
                  <a:pos x="T6" y="T7"/>
                </a:cxn>
              </a:cxnLst>
              <a:rect l="0" t="0" r="r" b="b"/>
              <a:pathLst>
                <a:path w="35" h="31">
                  <a:moveTo>
                    <a:pt x="35" y="31"/>
                  </a:moveTo>
                  <a:lnTo>
                    <a:pt x="18" y="0"/>
                  </a:lnTo>
                  <a:lnTo>
                    <a:pt x="0" y="31"/>
                  </a:lnTo>
                  <a:lnTo>
                    <a:pt x="35" y="31"/>
                  </a:lnTo>
                  <a:close/>
                </a:path>
              </a:pathLst>
            </a:custGeom>
            <a:solidFill>
              <a:srgbClr val="0000FF"/>
            </a:solidFill>
            <a:ln w="3"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000"/>
            </a:p>
          </p:txBody>
        </p:sp>
        <p:sp>
          <p:nvSpPr>
            <p:cNvPr id="2341" name="Rectangle 343"/>
            <p:cNvSpPr>
              <a:spLocks noChangeArrowheads="1"/>
            </p:cNvSpPr>
            <p:nvPr/>
          </p:nvSpPr>
          <p:spPr bwMode="auto">
            <a:xfrm>
              <a:off x="6007100" y="6434138"/>
              <a:ext cx="833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99</a:t>
              </a:r>
              <a:endParaRPr lang="en-US" sz="2000">
                <a:latin typeface="Arial" pitchFamily="34" charset="0"/>
                <a:cs typeface="Arial" pitchFamily="34" charset="0"/>
              </a:endParaRPr>
            </a:p>
          </p:txBody>
        </p:sp>
        <p:sp>
          <p:nvSpPr>
            <p:cNvPr id="2342" name="Rectangle 344"/>
            <p:cNvSpPr>
              <a:spLocks noChangeArrowheads="1"/>
            </p:cNvSpPr>
            <p:nvPr/>
          </p:nvSpPr>
          <p:spPr bwMode="auto">
            <a:xfrm>
              <a:off x="5878513" y="3452813"/>
              <a:ext cx="1250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100</a:t>
              </a:r>
              <a:endParaRPr lang="en-US" sz="2000">
                <a:latin typeface="Arial" pitchFamily="34" charset="0"/>
                <a:cs typeface="Arial" pitchFamily="34" charset="0"/>
              </a:endParaRPr>
            </a:p>
          </p:txBody>
        </p:sp>
        <p:sp>
          <p:nvSpPr>
            <p:cNvPr id="2343" name="Rectangle 345"/>
            <p:cNvSpPr>
              <a:spLocks noChangeArrowheads="1"/>
            </p:cNvSpPr>
            <p:nvPr/>
          </p:nvSpPr>
          <p:spPr bwMode="auto">
            <a:xfrm>
              <a:off x="5126038" y="6370638"/>
              <a:ext cx="1250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100</a:t>
              </a:r>
              <a:endParaRPr lang="en-US" sz="2000">
                <a:latin typeface="Arial" pitchFamily="34" charset="0"/>
                <a:cs typeface="Arial" pitchFamily="34" charset="0"/>
              </a:endParaRPr>
            </a:p>
          </p:txBody>
        </p:sp>
        <p:sp>
          <p:nvSpPr>
            <p:cNvPr id="2344" name="Rectangle 346"/>
            <p:cNvSpPr>
              <a:spLocks noChangeArrowheads="1"/>
            </p:cNvSpPr>
            <p:nvPr/>
          </p:nvSpPr>
          <p:spPr bwMode="auto">
            <a:xfrm>
              <a:off x="5549900" y="2913063"/>
              <a:ext cx="833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88</a:t>
              </a:r>
              <a:endParaRPr lang="en-US" sz="2000">
                <a:latin typeface="Arial" pitchFamily="34" charset="0"/>
                <a:cs typeface="Arial" pitchFamily="34" charset="0"/>
              </a:endParaRPr>
            </a:p>
          </p:txBody>
        </p:sp>
        <p:sp>
          <p:nvSpPr>
            <p:cNvPr id="2345" name="Rectangle 347"/>
            <p:cNvSpPr>
              <a:spLocks noChangeArrowheads="1"/>
            </p:cNvSpPr>
            <p:nvPr/>
          </p:nvSpPr>
          <p:spPr bwMode="auto">
            <a:xfrm>
              <a:off x="4881563" y="3644900"/>
              <a:ext cx="833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85</a:t>
              </a:r>
              <a:endParaRPr lang="en-US" sz="2000">
                <a:latin typeface="Arial" pitchFamily="34" charset="0"/>
                <a:cs typeface="Arial" pitchFamily="34" charset="0"/>
              </a:endParaRPr>
            </a:p>
          </p:txBody>
        </p:sp>
        <p:sp>
          <p:nvSpPr>
            <p:cNvPr id="2346" name="Rectangle 348"/>
            <p:cNvSpPr>
              <a:spLocks noChangeArrowheads="1"/>
            </p:cNvSpPr>
            <p:nvPr/>
          </p:nvSpPr>
          <p:spPr bwMode="auto">
            <a:xfrm>
              <a:off x="5518150" y="1179513"/>
              <a:ext cx="833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76</a:t>
              </a:r>
              <a:endParaRPr lang="en-US" sz="2000">
                <a:latin typeface="Arial" pitchFamily="34" charset="0"/>
                <a:cs typeface="Arial" pitchFamily="34" charset="0"/>
              </a:endParaRPr>
            </a:p>
          </p:txBody>
        </p:sp>
        <p:sp>
          <p:nvSpPr>
            <p:cNvPr id="2347" name="Rectangle 349"/>
            <p:cNvSpPr>
              <a:spLocks noChangeArrowheads="1"/>
            </p:cNvSpPr>
            <p:nvPr/>
          </p:nvSpPr>
          <p:spPr bwMode="auto">
            <a:xfrm>
              <a:off x="5437188" y="1736725"/>
              <a:ext cx="833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99</a:t>
              </a:r>
              <a:endParaRPr lang="en-US" sz="2000">
                <a:latin typeface="Arial" pitchFamily="34" charset="0"/>
                <a:cs typeface="Arial" pitchFamily="34" charset="0"/>
              </a:endParaRPr>
            </a:p>
          </p:txBody>
        </p:sp>
        <p:sp>
          <p:nvSpPr>
            <p:cNvPr id="2348" name="Rectangle 350"/>
            <p:cNvSpPr>
              <a:spLocks noChangeArrowheads="1"/>
            </p:cNvSpPr>
            <p:nvPr/>
          </p:nvSpPr>
          <p:spPr bwMode="auto">
            <a:xfrm>
              <a:off x="5386388" y="5005388"/>
              <a:ext cx="1250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Tahoma" pitchFamily="34" charset="0"/>
                  <a:cs typeface="Arial" pitchFamily="34" charset="0"/>
                </a:rPr>
                <a:t>100</a:t>
              </a:r>
              <a:endParaRPr lang="en-US" sz="2000">
                <a:latin typeface="Arial" pitchFamily="34" charset="0"/>
                <a:cs typeface="Arial" pitchFamily="34" charset="0"/>
              </a:endParaRPr>
            </a:p>
          </p:txBody>
        </p:sp>
        <p:sp>
          <p:nvSpPr>
            <p:cNvPr id="2349" name="Line 351"/>
            <p:cNvSpPr>
              <a:spLocks noChangeShapeType="1"/>
            </p:cNvSpPr>
            <p:nvPr/>
          </p:nvSpPr>
          <p:spPr bwMode="auto">
            <a:xfrm>
              <a:off x="4411663" y="6545981"/>
              <a:ext cx="250825" cy="0"/>
            </a:xfrm>
            <a:prstGeom prst="line">
              <a:avLst/>
            </a:prstGeom>
            <a:noFill/>
            <a:ln w="6"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50" name="Line 352"/>
            <p:cNvSpPr>
              <a:spLocks noChangeShapeType="1"/>
            </p:cNvSpPr>
            <p:nvPr/>
          </p:nvSpPr>
          <p:spPr bwMode="auto">
            <a:xfrm>
              <a:off x="4411663" y="6525344"/>
              <a:ext cx="0" cy="41275"/>
            </a:xfrm>
            <a:prstGeom prst="line">
              <a:avLst/>
            </a:prstGeom>
            <a:noFill/>
            <a:ln w="6"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51" name="Line 353"/>
            <p:cNvSpPr>
              <a:spLocks noChangeShapeType="1"/>
            </p:cNvSpPr>
            <p:nvPr/>
          </p:nvSpPr>
          <p:spPr bwMode="auto">
            <a:xfrm>
              <a:off x="4662488" y="6525344"/>
              <a:ext cx="0" cy="41275"/>
            </a:xfrm>
            <a:prstGeom prst="line">
              <a:avLst/>
            </a:prstGeom>
            <a:noFill/>
            <a:ln w="6"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000"/>
            </a:p>
          </p:txBody>
        </p:sp>
        <p:sp>
          <p:nvSpPr>
            <p:cNvPr id="2352" name="Rectangle 354"/>
            <p:cNvSpPr>
              <a:spLocks noChangeArrowheads="1"/>
            </p:cNvSpPr>
            <p:nvPr/>
          </p:nvSpPr>
          <p:spPr bwMode="auto">
            <a:xfrm>
              <a:off x="4483100" y="6558681"/>
              <a:ext cx="1506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MS Sans Serif"/>
                  <a:cs typeface="Arial" pitchFamily="34" charset="0"/>
                </a:rPr>
                <a:t>0.05</a:t>
              </a:r>
              <a:endParaRPr lang="en-US" sz="2000">
                <a:latin typeface="Arial" pitchFamily="34" charset="0"/>
                <a:cs typeface="Arial" pitchFamily="34" charset="0"/>
              </a:endParaRPr>
            </a:p>
          </p:txBody>
        </p:sp>
      </p:grpSp>
    </p:spTree>
    <p:extLst>
      <p:ext uri="{BB962C8B-B14F-4D97-AF65-F5344CB8AC3E}">
        <p14:creationId xmlns:p14="http://schemas.microsoft.com/office/powerpoint/2010/main" val="176745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78F185-4203-40EA-9BFA-FFF848D9D1EE}"/>
              </a:ext>
            </a:extLst>
          </p:cNvPr>
          <p:cNvPicPr>
            <a:picLocks noChangeAspect="1"/>
          </p:cNvPicPr>
          <p:nvPr/>
        </p:nvPicPr>
        <p:blipFill>
          <a:blip r:embed="rId2"/>
          <a:stretch>
            <a:fillRect/>
          </a:stretch>
        </p:blipFill>
        <p:spPr>
          <a:xfrm>
            <a:off x="0" y="1"/>
            <a:ext cx="1047565" cy="965724"/>
          </a:xfrm>
          <a:prstGeom prst="rect">
            <a:avLst/>
          </a:prstGeom>
        </p:spPr>
      </p:pic>
      <p:graphicFrame>
        <p:nvGraphicFramePr>
          <p:cNvPr id="4" name="Table 3">
            <a:extLst>
              <a:ext uri="{FF2B5EF4-FFF2-40B4-BE49-F238E27FC236}">
                <a16:creationId xmlns:a16="http://schemas.microsoft.com/office/drawing/2014/main" id="{2E875C90-EF6F-4D3C-B4B6-35287A994D20}"/>
              </a:ext>
            </a:extLst>
          </p:cNvPr>
          <p:cNvGraphicFramePr>
            <a:graphicFrameLocks noGrp="1"/>
          </p:cNvGraphicFramePr>
          <p:nvPr>
            <p:extLst>
              <p:ext uri="{D42A27DB-BD31-4B8C-83A1-F6EECF244321}">
                <p14:modId xmlns:p14="http://schemas.microsoft.com/office/powerpoint/2010/main" val="3247766848"/>
              </p:ext>
            </p:extLst>
          </p:nvPr>
        </p:nvGraphicFramePr>
        <p:xfrm>
          <a:off x="621437" y="648070"/>
          <a:ext cx="10635448" cy="6148050"/>
        </p:xfrm>
        <a:graphic>
          <a:graphicData uri="http://schemas.openxmlformats.org/drawingml/2006/table">
            <a:tbl>
              <a:tblPr>
                <a:tableStyleId>{5940675A-B579-460E-94D1-54222C63F5DA}</a:tableStyleId>
              </a:tblPr>
              <a:tblGrid>
                <a:gridCol w="483044">
                  <a:extLst>
                    <a:ext uri="{9D8B030D-6E8A-4147-A177-3AD203B41FA5}">
                      <a16:colId xmlns:a16="http://schemas.microsoft.com/office/drawing/2014/main" val="1163798801"/>
                    </a:ext>
                  </a:extLst>
                </a:gridCol>
                <a:gridCol w="1099680">
                  <a:extLst>
                    <a:ext uri="{9D8B030D-6E8A-4147-A177-3AD203B41FA5}">
                      <a16:colId xmlns:a16="http://schemas.microsoft.com/office/drawing/2014/main" val="902831155"/>
                    </a:ext>
                  </a:extLst>
                </a:gridCol>
                <a:gridCol w="793544">
                  <a:extLst>
                    <a:ext uri="{9D8B030D-6E8A-4147-A177-3AD203B41FA5}">
                      <a16:colId xmlns:a16="http://schemas.microsoft.com/office/drawing/2014/main" val="284607649"/>
                    </a:ext>
                  </a:extLst>
                </a:gridCol>
                <a:gridCol w="4273982">
                  <a:extLst>
                    <a:ext uri="{9D8B030D-6E8A-4147-A177-3AD203B41FA5}">
                      <a16:colId xmlns:a16="http://schemas.microsoft.com/office/drawing/2014/main" val="3418952417"/>
                    </a:ext>
                  </a:extLst>
                </a:gridCol>
                <a:gridCol w="1080872">
                  <a:extLst>
                    <a:ext uri="{9D8B030D-6E8A-4147-A177-3AD203B41FA5}">
                      <a16:colId xmlns:a16="http://schemas.microsoft.com/office/drawing/2014/main" val="772409209"/>
                    </a:ext>
                  </a:extLst>
                </a:gridCol>
                <a:gridCol w="1452163">
                  <a:extLst>
                    <a:ext uri="{9D8B030D-6E8A-4147-A177-3AD203B41FA5}">
                      <a16:colId xmlns:a16="http://schemas.microsoft.com/office/drawing/2014/main" val="3792868422"/>
                    </a:ext>
                  </a:extLst>
                </a:gridCol>
                <a:gridCol w="1452163">
                  <a:extLst>
                    <a:ext uri="{9D8B030D-6E8A-4147-A177-3AD203B41FA5}">
                      <a16:colId xmlns:a16="http://schemas.microsoft.com/office/drawing/2014/main" val="85776658"/>
                    </a:ext>
                  </a:extLst>
                </a:gridCol>
              </a:tblGrid>
              <a:tr h="361072">
                <a:tc>
                  <a:txBody>
                    <a:bodyPr/>
                    <a:lstStyle/>
                    <a:p>
                      <a:pPr algn="ctr" fontAlgn="b"/>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US"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Isolate name </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Year</a:t>
                      </a:r>
                    </a:p>
                  </a:txBody>
                  <a:tcPr marL="9525" marR="9525" marT="7872" marB="0" anchor="ctr"/>
                </a:tc>
                <a:tc>
                  <a:txBody>
                    <a:bodyPr/>
                    <a:lstStyle/>
                    <a:p>
                      <a:pPr algn="ctr" fontAlgn="b"/>
                      <a:r>
                        <a:rPr lang="en-US"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CVR</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US"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Number of repeats</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US"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Genotype based on P72</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Reference</a:t>
                      </a:r>
                    </a:p>
                  </a:txBody>
                  <a:tcPr marL="9525" marR="9525" marT="7872" marB="0" anchor="b"/>
                </a:tc>
                <a:extLst>
                  <a:ext uri="{0D108BD9-81ED-4DB2-BD59-A6C34878D82A}">
                    <a16:rowId xmlns:a16="http://schemas.microsoft.com/office/drawing/2014/main" val="638704749"/>
                  </a:ext>
                </a:extLst>
              </a:tr>
              <a:tr h="184340">
                <a:tc>
                  <a:txBody>
                    <a:bodyPr/>
                    <a:lstStyle/>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a:t>
                      </a:r>
                    </a:p>
                  </a:txBody>
                  <a:tcPr marL="9525" marR="9525" marT="7872" marB="0" anchor="ctr"/>
                </a:tc>
                <a:tc>
                  <a:txBody>
                    <a:bodyPr/>
                    <a:lstStyle/>
                    <a:p>
                      <a:pPr algn="ct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98/ASF/NG</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1996</a:t>
                      </a:r>
                    </a:p>
                  </a:txBody>
                  <a:tcPr marL="9525" marR="9525" marT="7872" marB="0" anchor="ctr"/>
                </a:tc>
                <a:tc>
                  <a:txBody>
                    <a:bodyPr/>
                    <a:lstStyle/>
                    <a:p>
                      <a:pPr algn="ctr" fontAlgn="b"/>
                      <a:r>
                        <a:rPr lang="en-GB" sz="1200" kern="1200" dirty="0">
                          <a:solidFill>
                            <a:schemeClr val="tx1"/>
                          </a:solidFill>
                          <a:effectLst/>
                          <a:latin typeface="Times New Roman" panose="02020603050405020304" pitchFamily="18" charset="0"/>
                          <a:ea typeface="+mn-ea"/>
                          <a:cs typeface="Times New Roman" panose="02020603050405020304" pitchFamily="18" charset="0"/>
                        </a:rPr>
                        <a:t>ABNAAAACBNAAAAACBNAAAAACBNAAAACBNAFA</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36</a:t>
                      </a:r>
                    </a:p>
                  </a:txBody>
                  <a:tcPr marL="9525" marR="9525" marT="7872" marB="0" anchor="b"/>
                </a:tc>
                <a:tc>
                  <a:txBody>
                    <a:bodyPr/>
                    <a:lstStyle/>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I</a:t>
                      </a:r>
                    </a:p>
                  </a:txBody>
                  <a:tcPr marL="9525" marR="9525" marT="7872" marB="0" anchor="b"/>
                </a:tc>
                <a:tc>
                  <a:txBody>
                    <a:bodyPr/>
                    <a:lstStyle/>
                    <a:p>
                      <a:pPr algn="ctr" fontAlgn="b"/>
                      <a:r>
                        <a:rPr lang="en-GB" sz="1200" b="1" i="0"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Odemuyiwa</a:t>
                      </a:r>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et al 2001</a:t>
                      </a:r>
                    </a:p>
                  </a:txBody>
                  <a:tcPr marL="9525" marR="9525" marT="7872" marB="0" anchor="b"/>
                </a:tc>
                <a:extLst>
                  <a:ext uri="{0D108BD9-81ED-4DB2-BD59-A6C34878D82A}">
                    <a16:rowId xmlns:a16="http://schemas.microsoft.com/office/drawing/2014/main" val="2050534628"/>
                  </a:ext>
                </a:extLst>
              </a:tr>
              <a:tr h="184340">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a:t>
                      </a:r>
                    </a:p>
                  </a:txBody>
                  <a:tcPr marL="9525" marR="9525" marT="7872" marB="0" anchor="ctr"/>
                </a:tc>
                <a:tc>
                  <a:txBody>
                    <a:bodyPr/>
                    <a:lstStyle/>
                    <a:p>
                      <a:pPr algn="ctr" fontAlgn="b"/>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PACE pig 2</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2004</a:t>
                      </a:r>
                    </a:p>
                  </a:txBody>
                  <a:tcPr marL="9525" marR="9525" marT="7872" marB="0" anchor="ctr"/>
                </a:tc>
                <a:tc>
                  <a:txBody>
                    <a:bodyPr/>
                    <a:lstStyle/>
                    <a:p>
                      <a:pPr algn="ctr" fontAlgn="b"/>
                      <a:r>
                        <a:rPr lang="en-US" sz="1200" kern="1200" dirty="0">
                          <a:solidFill>
                            <a:schemeClr val="tx1"/>
                          </a:solidFill>
                          <a:effectLst/>
                          <a:latin typeface="Times New Roman" panose="02020603050405020304" pitchFamily="18" charset="0"/>
                          <a:ea typeface="+mn-ea"/>
                          <a:cs typeface="Times New Roman" panose="02020603050405020304" pitchFamily="18" charset="0"/>
                        </a:rPr>
                        <a:t>ABNAAAACBNAAAACBNAFA</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a:t>
                      </a:r>
                    </a:p>
                  </a:txBody>
                  <a:tcPr marL="9525" marR="9525" marT="7872" marB="0" anchor="b"/>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I</a:t>
                      </a:r>
                    </a:p>
                  </a:txBody>
                  <a:tcPr marL="9525" marR="9525" marT="7872" marB="0" anchor="b"/>
                </a:tc>
                <a:tc>
                  <a:txBody>
                    <a:bodyPr/>
                    <a:lstStyle/>
                    <a:p>
                      <a:pPr algn="ctr" fontAlgn="b"/>
                      <a:r>
                        <a:rPr lang="en-GB" sz="1200" b="0" i="0"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Owolodun</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GB" sz="1200" b="0" i="1"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etal</a:t>
                      </a:r>
                      <a:r>
                        <a:rPr lang="en-GB" sz="1200" b="0" i="1"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2007</a:t>
                      </a:r>
                    </a:p>
                  </a:txBody>
                  <a:tcPr marL="9525" marR="9525" marT="7872" marB="0" anchor="b"/>
                </a:tc>
                <a:extLst>
                  <a:ext uri="{0D108BD9-81ED-4DB2-BD59-A6C34878D82A}">
                    <a16:rowId xmlns:a16="http://schemas.microsoft.com/office/drawing/2014/main" val="1645419051"/>
                  </a:ext>
                </a:extLst>
              </a:tr>
              <a:tr h="184340">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3</a:t>
                      </a:r>
                    </a:p>
                  </a:txBody>
                  <a:tcPr marL="9525" marR="9525" marT="7872" marB="0" anchor="ctr"/>
                </a:tc>
                <a:tc>
                  <a:txBody>
                    <a:bodyPr/>
                    <a:lstStyle/>
                    <a:p>
                      <a:pPr algn="ctr" fontAlgn="b"/>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Makurdi pig</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2005</a:t>
                      </a:r>
                    </a:p>
                  </a:txBody>
                  <a:tcPr marL="9525" marR="9525" marT="7872" marB="0" anchor="ctr"/>
                </a:tc>
                <a:tc>
                  <a:txBody>
                    <a:bodyPr/>
                    <a:lstStyle/>
                    <a:p>
                      <a:pPr algn="ctr" fontAlgn="b"/>
                      <a:r>
                        <a:rPr lang="en-US" sz="1200" kern="1200" dirty="0">
                          <a:solidFill>
                            <a:schemeClr val="tx1"/>
                          </a:solidFill>
                          <a:effectLst/>
                          <a:latin typeface="Times New Roman" panose="02020603050405020304" pitchFamily="18" charset="0"/>
                          <a:ea typeface="+mn-ea"/>
                          <a:cs typeface="Times New Roman" panose="02020603050405020304" pitchFamily="18" charset="0"/>
                        </a:rPr>
                        <a:t>ABNAAAACBNAAAAACBNAFA</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21</a:t>
                      </a:r>
                    </a:p>
                  </a:txBody>
                  <a:tcPr marL="9525" marR="9525" marT="7872" marB="0" anchor="b"/>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I</a:t>
                      </a:r>
                    </a:p>
                  </a:txBody>
                  <a:tcPr marL="9525" marR="9525" marT="78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200" b="0" i="0"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Owolodun</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GB" sz="1200" b="0" i="1"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etal</a:t>
                      </a:r>
                      <a:r>
                        <a:rPr lang="en-GB" sz="1200" b="0" i="1"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2007</a:t>
                      </a:r>
                    </a:p>
                  </a:txBody>
                  <a:tcPr marL="9525" marR="9525" marT="7872" marB="0" anchor="b"/>
                </a:tc>
                <a:extLst>
                  <a:ext uri="{0D108BD9-81ED-4DB2-BD59-A6C34878D82A}">
                    <a16:rowId xmlns:a16="http://schemas.microsoft.com/office/drawing/2014/main" val="2449289244"/>
                  </a:ext>
                </a:extLst>
              </a:tr>
              <a:tr h="245751">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tc>
                <a:tc>
                  <a:txBody>
                    <a:bodyPr/>
                    <a:lstStyle/>
                    <a:p>
                      <a:pPr marL="0" marR="0" algn="ctr">
                        <a:lnSpc>
                          <a:spcPct val="107000"/>
                        </a:lnSpc>
                        <a:spcBef>
                          <a:spcPts val="0"/>
                        </a:spcBef>
                        <a:spcAft>
                          <a:spcPts val="0"/>
                        </a:spcAft>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OJ pig 1</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2006</a:t>
                      </a:r>
                    </a:p>
                  </a:txBody>
                  <a:tcPr marL="68580" marR="68580" marT="0" marB="0"/>
                </a:tc>
                <a:tc>
                  <a:txBody>
                    <a:bodyPr/>
                    <a:lstStyle/>
                    <a:p>
                      <a:pPr marL="0" marR="0" algn="ctr">
                        <a:lnSpc>
                          <a:spcPct val="107000"/>
                        </a:lnSpc>
                        <a:spcBef>
                          <a:spcPts val="0"/>
                        </a:spcBef>
                        <a:spcAft>
                          <a:spcPts val="800"/>
                        </a:spcAft>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ABNAAAAACBNAAAACBNAAAAACBNAFA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29</a:t>
                      </a:r>
                    </a:p>
                  </a:txBody>
                  <a:tcPr marL="68580" marR="68580" marT="0" marB="0"/>
                </a:tc>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Owolodun</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GB" sz="1200" b="0" i="1"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etal</a:t>
                      </a:r>
                      <a:r>
                        <a:rPr lang="en-GB" sz="1200" b="0" i="1"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2007</a:t>
                      </a:r>
                    </a:p>
                  </a:txBody>
                  <a:tcPr marL="68580" marR="68580" marT="0" marB="0"/>
                </a:tc>
                <a:extLst>
                  <a:ext uri="{0D108BD9-81ED-4DB2-BD59-A6C34878D82A}">
                    <a16:rowId xmlns:a16="http://schemas.microsoft.com/office/drawing/2014/main" val="2889375392"/>
                  </a:ext>
                </a:extLst>
              </a:tr>
              <a:tr h="183971">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9525" marR="9525" marT="7872" marB="0" anchor="ctr"/>
                </a:tc>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Nig13_KAF_14</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2007</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ABNABNAAAAACBNAFA</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17a</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b"/>
                </a:tc>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I</a:t>
                      </a:r>
                    </a:p>
                  </a:txBody>
                  <a:tcPr marL="68580" marR="68580" marT="0" marB="0"/>
                </a:tc>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Luka </a:t>
                      </a:r>
                      <a:r>
                        <a:rPr lang="en-US" sz="1200" b="0" i="1" dirty="0">
                          <a:solidFill>
                            <a:schemeClr val="tx1"/>
                          </a:solidFill>
                          <a:latin typeface="Times New Roman" panose="02020603050405020304" pitchFamily="18" charset="0"/>
                          <a:cs typeface="Times New Roman" panose="02020603050405020304" pitchFamily="18" charset="0"/>
                        </a:rPr>
                        <a:t> et al </a:t>
                      </a:r>
                      <a:r>
                        <a:rPr lang="en-US" sz="1200" b="0" i="0" dirty="0">
                          <a:solidFill>
                            <a:schemeClr val="tx1"/>
                          </a:solidFill>
                          <a:latin typeface="Times New Roman" panose="02020603050405020304" pitchFamily="18" charset="0"/>
                          <a:cs typeface="Times New Roman" panose="02020603050405020304" pitchFamily="18" charset="0"/>
                        </a:rPr>
                        <a:t>2016</a:t>
                      </a:r>
                      <a:endParaRPr lang="en-US" sz="1200" b="0" dirty="0">
                        <a:solidFill>
                          <a:schemeClr val="tx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384665"/>
                  </a:ext>
                </a:extLst>
              </a:tr>
              <a:tr h="176364">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nchor="b"/>
                </a:tc>
                <a:tc>
                  <a:txBody>
                    <a:bodyPr/>
                    <a:lstStyle/>
                    <a:p>
                      <a:pPr marL="0" marR="0" algn="ctr">
                        <a:lnSpc>
                          <a:spcPct val="107000"/>
                        </a:lnSpc>
                        <a:spcBef>
                          <a:spcPts val="0"/>
                        </a:spcBef>
                        <a:spcAft>
                          <a:spcPts val="0"/>
                        </a:spcAft>
                      </a:pPr>
                      <a:r>
                        <a:rPr lang="en-GB" sz="1200" dirty="0">
                          <a:solidFill>
                            <a:schemeClr val="tx1"/>
                          </a:solidFill>
                          <a:effectLst/>
                          <a:latin typeface="Times New Roman" panose="02020603050405020304" pitchFamily="18" charset="0"/>
                          <a:ea typeface="Lato-Regular"/>
                          <a:cs typeface="Times New Roman" panose="02020603050405020304" pitchFamily="18" charset="0"/>
                        </a:rPr>
                        <a:t>Nig08/BNGb9 </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GB" sz="1200" dirty="0">
                          <a:solidFill>
                            <a:schemeClr val="tx1"/>
                          </a:solidFill>
                          <a:effectLst/>
                          <a:latin typeface="Times New Roman" panose="02020603050405020304" pitchFamily="18" charset="0"/>
                          <a:ea typeface="Lato-Regular"/>
                          <a:cs typeface="Times New Roman" panose="02020603050405020304" pitchFamily="18" charset="0"/>
                        </a:rPr>
                        <a:t>2008</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200" dirty="0">
                          <a:solidFill>
                            <a:schemeClr val="tx1"/>
                          </a:solidFill>
                          <a:effectLst/>
                          <a:latin typeface="Times New Roman" panose="02020603050405020304" pitchFamily="18" charset="0"/>
                          <a:ea typeface="Lato-Regular"/>
                          <a:cs typeface="Times New Roman" panose="02020603050405020304" pitchFamily="18" charset="0"/>
                        </a:rPr>
                        <a:t>ABNAAAACACBNAAAACBNAFA</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p>
                  </a:txBody>
                  <a:tcPr marL="68580" marR="68580" marT="0" marB="0" anchor="b"/>
                </a:tc>
                <a:tc>
                  <a:txBody>
                    <a:bodyPr/>
                    <a:lstStyle/>
                    <a:p>
                      <a:pPr marL="0" marR="0" algn="ctr">
                        <a:lnSpc>
                          <a:spcPct val="107000"/>
                        </a:lnSpc>
                        <a:spcBef>
                          <a:spcPts val="0"/>
                        </a:spcBef>
                        <a:spcAft>
                          <a:spcPts val="0"/>
                        </a:spcAft>
                      </a:pPr>
                      <a:r>
                        <a:rPr lang="en-US" sz="1200" b="0" i="0" u="none" strike="noStrike" kern="1200" baseline="0" dirty="0" err="1">
                          <a:solidFill>
                            <a:schemeClr val="tx1"/>
                          </a:solidFill>
                          <a:latin typeface="Times New Roman" panose="02020603050405020304" pitchFamily="18" charset="0"/>
                          <a:ea typeface="+mn-ea"/>
                          <a:cs typeface="Times New Roman" panose="02020603050405020304" pitchFamily="18" charset="0"/>
                        </a:rPr>
                        <a:t>Alkhamis</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et al. 2018</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9058565"/>
                  </a:ext>
                </a:extLst>
              </a:tr>
              <a:tr h="176364">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a:t>
                      </a:r>
                    </a:p>
                  </a:txBody>
                  <a:tcPr marL="68580" marR="68580" marT="0" marB="0" anchor="b"/>
                </a:tc>
                <a:tc>
                  <a:txBody>
                    <a:bodyPr/>
                    <a:lstStyle/>
                    <a:p>
                      <a:pPr marL="0" marR="0" algn="ctr">
                        <a:lnSpc>
                          <a:spcPct val="107000"/>
                        </a:lnSpc>
                        <a:spcBef>
                          <a:spcPts val="0"/>
                        </a:spcBef>
                        <a:spcAft>
                          <a:spcPts val="0"/>
                        </a:spcAft>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Nig08/Cr15</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2008</a:t>
                      </a:r>
                    </a:p>
                  </a:txBody>
                  <a:tcPr marL="68580" marR="68580"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ABNAAAAACBNAAAAAACBNAFA</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a:t>
                      </a:r>
                    </a:p>
                  </a:txBody>
                  <a:tcPr marL="68580" marR="68580" marT="0" marB="0"/>
                </a:tc>
                <a:tc>
                  <a:txBody>
                    <a:bodyPr/>
                    <a:lstStyle/>
                    <a:p>
                      <a:pPr marL="0" marR="0" algn="ctr">
                        <a:lnSpc>
                          <a:spcPct val="107000"/>
                        </a:lnSpc>
                        <a:spcBef>
                          <a:spcPts val="0"/>
                        </a:spcBef>
                        <a:spcAft>
                          <a:spcPts val="0"/>
                        </a:spcAft>
                      </a:pP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200" b="0" i="0" u="none" strike="noStrike" kern="1200" baseline="0" dirty="0" err="1">
                          <a:solidFill>
                            <a:schemeClr val="tx1"/>
                          </a:solidFill>
                          <a:latin typeface="Times New Roman" panose="02020603050405020304" pitchFamily="18" charset="0"/>
                          <a:ea typeface="+mn-ea"/>
                          <a:cs typeface="Times New Roman" panose="02020603050405020304" pitchFamily="18" charset="0"/>
                        </a:rPr>
                        <a:t>Alkhamis</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et al. 2018</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11926460"/>
                  </a:ext>
                </a:extLst>
              </a:tr>
              <a:tr h="245365">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a:t>
                      </a:r>
                    </a:p>
                  </a:txBody>
                  <a:tcPr marL="68580" marR="68580" marT="0" marB="0"/>
                </a:tc>
                <a:tc>
                  <a:txBody>
                    <a:bodyPr/>
                    <a:lstStyle/>
                    <a:p>
                      <a:pPr marL="0" marR="0" algn="ctr">
                        <a:lnSpc>
                          <a:spcPct val="107000"/>
                        </a:lnSpc>
                        <a:spcBef>
                          <a:spcPts val="0"/>
                        </a:spcBef>
                        <a:spcAft>
                          <a:spcPts val="0"/>
                        </a:spcAft>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Nig08/BNGb4</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2008</a:t>
                      </a:r>
                    </a:p>
                  </a:txBody>
                  <a:tcPr marL="68580" marR="68580" marT="0" marB="0"/>
                </a:tc>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ABNAAAACBNAAAACBNAAAACBNAFA</a:t>
                      </a:r>
                    </a:p>
                  </a:txBody>
                  <a:tcPr marL="68580" marR="68580" marT="0" marB="0"/>
                </a:tc>
                <a:tc>
                  <a:txBody>
                    <a:bodyPr/>
                    <a:lstStyle/>
                    <a:p>
                      <a:pPr marL="0" marR="0" algn="ctr">
                        <a:lnSpc>
                          <a:spcPct val="107000"/>
                        </a:lnSpc>
                        <a:spcBef>
                          <a:spcPts val="0"/>
                        </a:spcBef>
                        <a:spcAft>
                          <a:spcPts val="0"/>
                        </a:spcAft>
                      </a:pPr>
                      <a:r>
                        <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a:t>
                      </a:r>
                    </a:p>
                  </a:txBody>
                  <a:tcPr marL="68580" marR="68580" marT="0" marB="0"/>
                </a:tc>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Times New Roman" panose="02020603050405020304" pitchFamily="18" charset="0"/>
                          <a:ea typeface="+mn-ea"/>
                          <a:cs typeface="Times New Roman" panose="02020603050405020304" pitchFamily="18" charset="0"/>
                        </a:rPr>
                        <a:t>Alkhamis</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et al. 2018</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2733258"/>
                  </a:ext>
                </a:extLst>
              </a:tr>
              <a:tr h="241898">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9</a:t>
                      </a:r>
                    </a:p>
                  </a:txBody>
                  <a:tcPr marL="9525" marR="9525" marT="7872" marB="0" anchor="ctr"/>
                </a:tc>
                <a:tc>
                  <a:txBody>
                    <a:bodyPr/>
                    <a:lstStyle/>
                    <a:p>
                      <a:pPr algn="ctr" fontAlgn="b"/>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Nig08/LAOk2</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2008</a:t>
                      </a:r>
                    </a:p>
                  </a:txBody>
                  <a:tcPr marL="9525" marR="9525" marT="7872"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AAACBNAAAAAACBNAAAAAACBNAAAAB</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37</a:t>
                      </a:r>
                    </a:p>
                  </a:txBody>
                  <a:tcPr marL="9525" marR="9525" marT="7872" marB="0" anchor="b"/>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I</a:t>
                      </a:r>
                    </a:p>
                  </a:txBody>
                  <a:tcPr marL="9525" marR="9525" marT="78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dirty="0">
                          <a:solidFill>
                            <a:schemeClr val="tx1"/>
                          </a:solidFill>
                          <a:latin typeface="Times New Roman" panose="02020603050405020304" pitchFamily="18" charset="0"/>
                          <a:cs typeface="Times New Roman" panose="02020603050405020304" pitchFamily="18" charset="0"/>
                        </a:rPr>
                        <a:t>Luka </a:t>
                      </a:r>
                      <a:r>
                        <a:rPr lang="en-US" sz="1200" b="0" i="1" dirty="0">
                          <a:solidFill>
                            <a:schemeClr val="tx1"/>
                          </a:solidFill>
                          <a:latin typeface="Times New Roman" panose="02020603050405020304" pitchFamily="18" charset="0"/>
                          <a:cs typeface="Times New Roman" panose="02020603050405020304" pitchFamily="18" charset="0"/>
                        </a:rPr>
                        <a:t> et al </a:t>
                      </a:r>
                      <a:r>
                        <a:rPr lang="en-US" sz="1200" b="0" i="0" dirty="0">
                          <a:solidFill>
                            <a:schemeClr val="tx1"/>
                          </a:solidFill>
                          <a:latin typeface="Times New Roman" panose="02020603050405020304" pitchFamily="18" charset="0"/>
                          <a:cs typeface="Times New Roman" panose="02020603050405020304" pitchFamily="18" charset="0"/>
                        </a:rPr>
                        <a:t>2016</a:t>
                      </a:r>
                      <a:endParaRPr lang="en-US" sz="1200" b="0" dirty="0">
                        <a:solidFill>
                          <a:schemeClr val="tx1"/>
                        </a:solidFill>
                        <a:latin typeface="Times New Roman" panose="02020603050405020304" pitchFamily="18" charset="0"/>
                        <a:cs typeface="Times New Roman" panose="02020603050405020304" pitchFamily="18" charset="0"/>
                      </a:endParaRPr>
                    </a:p>
                  </a:txBody>
                  <a:tcPr marL="9525" marR="9525" marT="7872" marB="0" anchor="b"/>
                </a:tc>
                <a:extLst>
                  <a:ext uri="{0D108BD9-81ED-4DB2-BD59-A6C34878D82A}">
                    <a16:rowId xmlns:a16="http://schemas.microsoft.com/office/drawing/2014/main" val="1143715990"/>
                  </a:ext>
                </a:extLst>
              </a:tr>
              <a:tr h="183971">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p>
                  </a:txBody>
                  <a:tcPr marL="9525" marR="9525" marT="7872" marB="0" anchor="ctr"/>
                </a:tc>
                <a:tc>
                  <a:txBody>
                    <a:bodyPr/>
                    <a:lstStyle/>
                    <a:p>
                      <a:pPr marL="0" marR="0" algn="ctr">
                        <a:lnSpc>
                          <a:spcPct val="107000"/>
                        </a:lnSpc>
                        <a:spcBef>
                          <a:spcPts val="0"/>
                        </a:spcBef>
                        <a:spcAft>
                          <a:spcPts val="800"/>
                        </a:spcAft>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Nig11_KAF_14</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2014</a:t>
                      </a:r>
                    </a:p>
                  </a:txBody>
                  <a:tcPr marL="0" marR="0" marT="0" marB="0"/>
                </a:tc>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ABNABNAAAAACBNA</a:t>
                      </a:r>
                    </a:p>
                  </a:txBody>
                  <a:tcPr marL="9525" marR="9525" marT="7872" marB="0" anchor="ctr"/>
                </a:tc>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a:t>
                      </a:r>
                    </a:p>
                  </a:txBody>
                  <a:tcPr marL="9525" marR="9525" marT="7872" marB="0" anchor="b"/>
                </a:tc>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Times New Roman" panose="02020603050405020304" pitchFamily="18" charset="0"/>
                          <a:cs typeface="Times New Roman" panose="02020603050405020304" pitchFamily="18" charset="0"/>
                        </a:rPr>
                        <a:t>Luka </a:t>
                      </a:r>
                      <a:r>
                        <a:rPr lang="en-US" sz="1200" b="0" i="1" dirty="0">
                          <a:solidFill>
                            <a:schemeClr val="tx1"/>
                          </a:solidFill>
                          <a:latin typeface="Times New Roman" panose="02020603050405020304" pitchFamily="18" charset="0"/>
                          <a:cs typeface="Times New Roman" panose="02020603050405020304" pitchFamily="18" charset="0"/>
                        </a:rPr>
                        <a:t> et al </a:t>
                      </a:r>
                      <a:r>
                        <a:rPr lang="en-US" sz="1200" b="0" i="0" dirty="0">
                          <a:solidFill>
                            <a:schemeClr val="tx1"/>
                          </a:solidFill>
                          <a:latin typeface="Times New Roman" panose="02020603050405020304" pitchFamily="18" charset="0"/>
                          <a:cs typeface="Times New Roman" panose="02020603050405020304" pitchFamily="18" charset="0"/>
                        </a:rPr>
                        <a:t>2016</a:t>
                      </a:r>
                      <a:endParaRPr lang="en-US" sz="1200" b="0" dirty="0">
                        <a:solidFill>
                          <a:schemeClr val="tx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08124166"/>
                  </a:ext>
                </a:extLst>
              </a:tr>
              <a:tr h="373099">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11</a:t>
                      </a:r>
                    </a:p>
                  </a:txBody>
                  <a:tcPr marL="9525" marR="9525" marT="7872" marB="0" anchor="ctr"/>
                </a:tc>
                <a:tc>
                  <a:txBody>
                    <a:bodyPr/>
                    <a:lstStyle/>
                    <a:p>
                      <a:pPr marL="0" marR="0" algn="ctr">
                        <a:lnSpc>
                          <a:spcPct val="107000"/>
                        </a:lnSpc>
                        <a:spcBef>
                          <a:spcPts val="0"/>
                        </a:spcBef>
                        <a:spcAft>
                          <a:spcPts val="800"/>
                        </a:spcAft>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Nig29_LGTT5_15</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2015</a:t>
                      </a:r>
                    </a:p>
                  </a:txBody>
                  <a:tcPr marL="0" marR="0" marT="0" marB="0"/>
                </a:tc>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ABNAAAACAAACBNAFA</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17b</a:t>
                      </a:r>
                    </a:p>
                  </a:txBody>
                  <a:tcPr marL="9525" marR="9525" marT="7872" marB="0" anchor="b"/>
                </a:tc>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Times New Roman" panose="02020603050405020304" pitchFamily="18" charset="0"/>
                          <a:cs typeface="Times New Roman" panose="02020603050405020304" pitchFamily="18" charset="0"/>
                        </a:rPr>
                        <a:t>Luka </a:t>
                      </a:r>
                      <a:r>
                        <a:rPr lang="en-US" sz="1200" b="0" i="1" dirty="0">
                          <a:solidFill>
                            <a:schemeClr val="tx1"/>
                          </a:solidFill>
                          <a:latin typeface="Times New Roman" panose="02020603050405020304" pitchFamily="18" charset="0"/>
                          <a:cs typeface="Times New Roman" panose="02020603050405020304" pitchFamily="18" charset="0"/>
                        </a:rPr>
                        <a:t> et al </a:t>
                      </a:r>
                      <a:r>
                        <a:rPr lang="en-US" sz="1200" b="0" i="0" dirty="0">
                          <a:solidFill>
                            <a:schemeClr val="tx1"/>
                          </a:solidFill>
                          <a:latin typeface="Times New Roman" panose="02020603050405020304" pitchFamily="18" charset="0"/>
                          <a:cs typeface="Times New Roman" panose="02020603050405020304" pitchFamily="18" charset="0"/>
                        </a:rPr>
                        <a:t>2016</a:t>
                      </a:r>
                      <a:endParaRPr lang="en-US" sz="1200" b="0" dirty="0">
                        <a:solidFill>
                          <a:schemeClr val="tx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33816215"/>
                  </a:ext>
                </a:extLst>
              </a:tr>
              <a:tr h="373099">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p>
                  </a:txBody>
                  <a:tcPr marL="9525" marR="9525" marT="7872" marB="0" anchor="ctr"/>
                </a:tc>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Nig6_JS10_13</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2015</a:t>
                      </a:r>
                    </a:p>
                  </a:txBody>
                  <a:tcPr marL="0" marR="0" marT="0" marB="0"/>
                </a:tc>
                <a:tc>
                  <a:txBody>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ABNAAAACBNAAAACBNAAAACBNAAAACBNAAAACBNAAAACBNAFA</a:t>
                      </a:r>
                    </a:p>
                  </a:txBody>
                  <a:tcPr marL="9525" marR="9525" marT="7872" marB="0" anchor="ctr"/>
                </a:tc>
                <a:tc>
                  <a:txBody>
                    <a:bodyPr/>
                    <a:lstStyle/>
                    <a:p>
                      <a:pPr marL="0" marR="0" algn="ctr">
                        <a:lnSpc>
                          <a:spcPct val="107000"/>
                        </a:lnSpc>
                        <a:spcBef>
                          <a:spcPts val="0"/>
                        </a:spcBef>
                        <a:spcAft>
                          <a:spcPts val="800"/>
                        </a:spcAft>
                      </a:pPr>
                      <a:r>
                        <a:rPr lang="en-US" sz="1200" b="1" kern="1200" dirty="0">
                          <a:solidFill>
                            <a:schemeClr val="tx1"/>
                          </a:solidFill>
                          <a:effectLst/>
                          <a:latin typeface="Times New Roman" panose="02020603050405020304" pitchFamily="18" charset="0"/>
                          <a:ea typeface="+mn-ea"/>
                          <a:cs typeface="Times New Roman" panose="02020603050405020304" pitchFamily="18" charset="0"/>
                        </a:rPr>
                        <a:t>48 </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b"/>
                </a:tc>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Times New Roman" panose="02020603050405020304" pitchFamily="18" charset="0"/>
                          <a:cs typeface="Times New Roman" panose="02020603050405020304" pitchFamily="18" charset="0"/>
                        </a:rPr>
                        <a:t>Luka </a:t>
                      </a:r>
                      <a:r>
                        <a:rPr lang="en-US" sz="1200" b="0" i="1" dirty="0">
                          <a:solidFill>
                            <a:schemeClr val="tx1"/>
                          </a:solidFill>
                          <a:latin typeface="Times New Roman" panose="02020603050405020304" pitchFamily="18" charset="0"/>
                          <a:cs typeface="Times New Roman" panose="02020603050405020304" pitchFamily="18" charset="0"/>
                        </a:rPr>
                        <a:t> et al </a:t>
                      </a:r>
                      <a:r>
                        <a:rPr lang="en-US" sz="1200" b="0" i="0" dirty="0">
                          <a:solidFill>
                            <a:schemeClr val="tx1"/>
                          </a:solidFill>
                          <a:latin typeface="Times New Roman" panose="02020603050405020304" pitchFamily="18" charset="0"/>
                          <a:cs typeface="Times New Roman" panose="02020603050405020304" pitchFamily="18" charset="0"/>
                        </a:rPr>
                        <a:t>2016</a:t>
                      </a:r>
                      <a:endParaRPr lang="en-US" sz="1200" b="0" dirty="0">
                        <a:solidFill>
                          <a:schemeClr val="tx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8975519"/>
                  </a:ext>
                </a:extLst>
              </a:tr>
              <a:tr h="195362">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13</a:t>
                      </a:r>
                    </a:p>
                  </a:txBody>
                  <a:tcPr marL="68580" marR="68580" marT="0" marB="0"/>
                </a:tc>
                <a:tc>
                  <a:txBody>
                    <a:bodyPr/>
                    <a:lstStyle/>
                    <a:p>
                      <a:pPr marL="0" marR="0" algn="ctr">
                        <a:lnSpc>
                          <a:spcPct val="107000"/>
                        </a:lnSpc>
                        <a:spcBef>
                          <a:spcPts val="0"/>
                        </a:spcBef>
                        <a:spcAft>
                          <a:spcPts val="0"/>
                        </a:spcAft>
                      </a:pPr>
                      <a:r>
                        <a:rPr lang="en-GB"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IMO06</a:t>
                      </a: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2017</a:t>
                      </a: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GB"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ABNAAAAACBNAAAACBNAFA</a:t>
                      </a:r>
                      <a:endParaRPr lang="en-US"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21b</a:t>
                      </a:r>
                      <a:endParaRPr lang="en-US"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200" b="0" dirty="0">
                          <a:solidFill>
                            <a:srgbClr val="FF0000"/>
                          </a:solidFill>
                          <a:latin typeface="Times New Roman" panose="02020603050405020304" pitchFamily="18" charset="0"/>
                          <a:cs typeface="Times New Roman" panose="02020603050405020304" pitchFamily="18" charset="0"/>
                        </a:rPr>
                        <a:t>I</a:t>
                      </a:r>
                    </a:p>
                  </a:txBody>
                  <a:tcPr marL="68580" marR="68580" marT="0" marB="0"/>
                </a:tc>
                <a:tc>
                  <a:txBody>
                    <a:bodyPr/>
                    <a:lstStyle/>
                    <a:p>
                      <a:pPr algn="ctr"/>
                      <a:r>
                        <a:rPr lang="en-US" sz="1200" b="0" dirty="0" err="1">
                          <a:solidFill>
                            <a:srgbClr val="FF0000"/>
                          </a:solidFill>
                          <a:latin typeface="Times New Roman" panose="02020603050405020304" pitchFamily="18" charset="0"/>
                          <a:cs typeface="Times New Roman" panose="02020603050405020304" pitchFamily="18" charset="0"/>
                        </a:rPr>
                        <a:t>Masembe</a:t>
                      </a:r>
                      <a:r>
                        <a:rPr lang="en-US" sz="1200" b="0" dirty="0">
                          <a:solidFill>
                            <a:srgbClr val="FF0000"/>
                          </a:solidFill>
                          <a:latin typeface="Times New Roman" panose="02020603050405020304" pitchFamily="18" charset="0"/>
                          <a:cs typeface="Times New Roman" panose="02020603050405020304" pitchFamily="18" charset="0"/>
                        </a:rPr>
                        <a:t> et al., 2022</a:t>
                      </a:r>
                    </a:p>
                  </a:txBody>
                  <a:tcPr marL="68580" marR="68580" marT="0" marB="0"/>
                </a:tc>
                <a:extLst>
                  <a:ext uri="{0D108BD9-81ED-4DB2-BD59-A6C34878D82A}">
                    <a16:rowId xmlns:a16="http://schemas.microsoft.com/office/drawing/2014/main" val="3959073528"/>
                  </a:ext>
                </a:extLst>
              </a:tr>
              <a:tr h="195362">
                <a:tc>
                  <a:txBody>
                    <a:bodyPr/>
                    <a:lstStyle/>
                    <a:p>
                      <a:pPr marL="0" marR="0" algn="ctr">
                        <a:lnSpc>
                          <a:spcPct val="107000"/>
                        </a:lnSpc>
                        <a:spcBef>
                          <a:spcPts val="0"/>
                        </a:spcBef>
                        <a:spcAft>
                          <a:spcPts val="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14</a:t>
                      </a:r>
                    </a:p>
                  </a:txBody>
                  <a:tcPr marL="68580" marR="68580" marT="0" marB="0"/>
                </a:tc>
                <a:tc>
                  <a:txBody>
                    <a:bodyPr/>
                    <a:lstStyle/>
                    <a:p>
                      <a:pPr marL="0" marR="0" algn="ctr">
                        <a:lnSpc>
                          <a:spcPct val="107000"/>
                        </a:lnSpc>
                        <a:spcBef>
                          <a:spcPts val="0"/>
                        </a:spcBef>
                        <a:spcAft>
                          <a:spcPts val="0"/>
                        </a:spcAft>
                      </a:pPr>
                      <a:r>
                        <a:rPr lang="en-GB"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ENU09</a:t>
                      </a: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2017</a:t>
                      </a: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GB"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ABNAAAACBNAAAAAACBNAAAAAACBNAFA</a:t>
                      </a:r>
                      <a:endParaRPr lang="en-US"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31</a:t>
                      </a:r>
                      <a:endParaRPr lang="en-US"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200" b="0" dirty="0">
                          <a:solidFill>
                            <a:srgbClr val="FF0000"/>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err="1">
                          <a:solidFill>
                            <a:srgbClr val="FF0000"/>
                          </a:solidFill>
                          <a:latin typeface="Times New Roman" panose="02020603050405020304" pitchFamily="18" charset="0"/>
                          <a:cs typeface="Times New Roman" panose="02020603050405020304" pitchFamily="18" charset="0"/>
                        </a:rPr>
                        <a:t>Masembe</a:t>
                      </a:r>
                      <a:r>
                        <a:rPr lang="en-US" sz="1200" b="0" dirty="0">
                          <a:solidFill>
                            <a:srgbClr val="FF0000"/>
                          </a:solidFill>
                          <a:latin typeface="Times New Roman" panose="02020603050405020304" pitchFamily="18" charset="0"/>
                          <a:cs typeface="Times New Roman" panose="02020603050405020304" pitchFamily="18" charset="0"/>
                        </a:rPr>
                        <a:t> et al., 2022</a:t>
                      </a:r>
                    </a:p>
                  </a:txBody>
                  <a:tcPr marL="68580" marR="68580" marT="0" marB="0"/>
                </a:tc>
                <a:extLst>
                  <a:ext uri="{0D108BD9-81ED-4DB2-BD59-A6C34878D82A}">
                    <a16:rowId xmlns:a16="http://schemas.microsoft.com/office/drawing/2014/main" val="220362405"/>
                  </a:ext>
                </a:extLst>
              </a:tr>
              <a:tr h="195362">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tc>
                <a:tc>
                  <a:txBody>
                    <a:bodyPr/>
                    <a:lstStyle/>
                    <a:p>
                      <a:pPr marL="0" marR="0" algn="ctr">
                        <a:lnSpc>
                          <a:spcPct val="107000"/>
                        </a:lnSpc>
                        <a:spcBef>
                          <a:spcPts val="0"/>
                        </a:spcBef>
                        <a:spcAft>
                          <a:spcPts val="800"/>
                        </a:spcAft>
                      </a:pPr>
                      <a:r>
                        <a:rPr lang="en-GB"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ZNG21</a:t>
                      </a: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2018</a:t>
                      </a: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GB"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ABNAAAACBNAAAAAAAAACBNAAAAAACBNAFA</a:t>
                      </a:r>
                      <a:endParaRPr lang="en-US"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GB"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34</a:t>
                      </a:r>
                      <a:endParaRPr lang="en-US" sz="12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200" b="0" dirty="0">
                          <a:solidFill>
                            <a:srgbClr val="FF0000"/>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err="1">
                          <a:solidFill>
                            <a:srgbClr val="FF0000"/>
                          </a:solidFill>
                          <a:latin typeface="Times New Roman" panose="02020603050405020304" pitchFamily="18" charset="0"/>
                          <a:cs typeface="Times New Roman" panose="02020603050405020304" pitchFamily="18" charset="0"/>
                        </a:rPr>
                        <a:t>Masembe</a:t>
                      </a:r>
                      <a:r>
                        <a:rPr lang="en-US" sz="1200" b="0" dirty="0">
                          <a:solidFill>
                            <a:srgbClr val="FF0000"/>
                          </a:solidFill>
                          <a:latin typeface="Times New Roman" panose="02020603050405020304" pitchFamily="18" charset="0"/>
                          <a:cs typeface="Times New Roman" panose="02020603050405020304" pitchFamily="18" charset="0"/>
                        </a:rPr>
                        <a:t> et al., 2022</a:t>
                      </a:r>
                    </a:p>
                  </a:txBody>
                  <a:tcPr marL="68580" marR="68580" marT="0" marB="0"/>
                </a:tc>
                <a:extLst>
                  <a:ext uri="{0D108BD9-81ED-4DB2-BD59-A6C34878D82A}">
                    <a16:rowId xmlns:a16="http://schemas.microsoft.com/office/drawing/2014/main" val="709638751"/>
                  </a:ext>
                </a:extLst>
              </a:tr>
              <a:tr h="361072">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16</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Nig2_CR65T</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2019</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ABNAAAACBNAAAAAACBNAAAAAACBNAAAAAACBNAAAAAACBNAFA</a:t>
                      </a:r>
                    </a:p>
                  </a:txBody>
                  <a:tcPr marL="9525" marR="9525" marT="7872" marB="0" anchor="ctr"/>
                </a:tc>
                <a:tc>
                  <a:txBody>
                    <a:bodyPr/>
                    <a:lstStyle/>
                    <a:p>
                      <a:pPr algn="ctr" fontAlgn="b"/>
                      <a:r>
                        <a:rPr lang="en-US"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49</a:t>
                      </a:r>
                      <a:endPar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US"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I</a:t>
                      </a:r>
                      <a:endPar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Unpublished</a:t>
                      </a:r>
                    </a:p>
                  </a:txBody>
                  <a:tcPr marL="9525" marR="9525" marT="7872" marB="0" anchor="b"/>
                </a:tc>
                <a:extLst>
                  <a:ext uri="{0D108BD9-81ED-4DB2-BD59-A6C34878D82A}">
                    <a16:rowId xmlns:a16="http://schemas.microsoft.com/office/drawing/2014/main" val="258124563"/>
                  </a:ext>
                </a:extLst>
              </a:tr>
              <a:tr h="336690">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17</a:t>
                      </a:r>
                    </a:p>
                  </a:txBody>
                  <a:tcPr marL="9525" marR="9525" marT="7872" marB="0" anchor="ctr"/>
                </a:tc>
                <a:tc>
                  <a:txBody>
                    <a:bodyPr/>
                    <a:lstStyle/>
                    <a:p>
                      <a:pPr algn="ctr" fontAlgn="b"/>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Nig10_DWK286</a:t>
                      </a:r>
                    </a:p>
                  </a:txBody>
                  <a:tcPr marL="9525" marR="9525" marT="7872" marB="0" anchor="ctr"/>
                </a:tc>
                <a:tc>
                  <a:txBody>
                    <a:bodyPr/>
                    <a:lstStyle/>
                    <a:p>
                      <a:pPr algn="ctr" fontAlgn="b"/>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2019</a:t>
                      </a:r>
                    </a:p>
                  </a:txBody>
                  <a:tcPr marL="9525" marR="9525" marT="7872" marB="0" anchor="ctr"/>
                </a:tc>
                <a:tc>
                  <a:txBody>
                    <a:bodyPr/>
                    <a:lstStyle/>
                    <a:p>
                      <a:pPr algn="ctr" fontAlgn="b"/>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ABNAAAACBNAAAACBNAAAACBNAAAACBNAAAACBNAFA</a:t>
                      </a:r>
                    </a:p>
                  </a:txBody>
                  <a:tcPr marL="9525" marR="9525" marT="7872" marB="0" anchor="ctr"/>
                </a:tc>
                <a:tc>
                  <a:txBody>
                    <a:bodyPr/>
                    <a:lstStyle/>
                    <a:p>
                      <a:pPr algn="ctr" fontAlgn="b"/>
                      <a:r>
                        <a:rPr lang="en-US"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41</a:t>
                      </a:r>
                      <a:endPar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US"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I</a:t>
                      </a:r>
                      <a:endPar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Adedeji</a:t>
                      </a:r>
                      <a:r>
                        <a:rPr lang="en-GB" sz="1200" b="0" i="1"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  et al </a:t>
                      </a:r>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2022</a:t>
                      </a:r>
                    </a:p>
                  </a:txBody>
                  <a:tcPr marL="9525" marR="9525" marT="7872" marB="0" anchor="b"/>
                </a:tc>
                <a:extLst>
                  <a:ext uri="{0D108BD9-81ED-4DB2-BD59-A6C34878D82A}">
                    <a16:rowId xmlns:a16="http://schemas.microsoft.com/office/drawing/2014/main" val="1101699366"/>
                  </a:ext>
                </a:extLst>
              </a:tr>
              <a:tr h="336690">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18</a:t>
                      </a:r>
                    </a:p>
                  </a:txBody>
                  <a:tcPr marL="9525" marR="9525" marT="7872" marB="0" anchor="ctr"/>
                </a:tc>
                <a:tc>
                  <a:txBody>
                    <a:bodyPr/>
                    <a:lstStyle/>
                    <a:p>
                      <a:pPr algn="ctr" fontAlgn="b"/>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Nig69_NUM424</a:t>
                      </a:r>
                    </a:p>
                  </a:txBody>
                  <a:tcPr marL="9525" marR="9525" marT="7872" marB="0" anchor="ctr"/>
                </a:tc>
                <a:tc>
                  <a:txBody>
                    <a:bodyPr/>
                    <a:lstStyle/>
                    <a:p>
                      <a:pPr algn="ctr" fontAlgn="b"/>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2019</a:t>
                      </a:r>
                    </a:p>
                  </a:txBody>
                  <a:tcPr marL="9525" marR="9525" marT="7872" marB="0" anchor="ctr"/>
                </a:tc>
                <a:tc>
                  <a:txBody>
                    <a:bodyPr/>
                    <a:lstStyle/>
                    <a:p>
                      <a:pPr algn="ctr" fontAlgn="b"/>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ABNAAAACBNAAAAAACAACBNAAAAACBNAFA</a:t>
                      </a:r>
                    </a:p>
                  </a:txBody>
                  <a:tcPr marL="9525" marR="9525" marT="7872" marB="0" anchor="ctr"/>
                </a:tc>
                <a:tc>
                  <a:txBody>
                    <a:bodyPr/>
                    <a:lstStyle/>
                    <a:p>
                      <a:pPr algn="ctr" fontAlgn="b"/>
                      <a:r>
                        <a:rPr lang="en-US"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33</a:t>
                      </a:r>
                      <a:endPar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US"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I</a:t>
                      </a:r>
                      <a:endPar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Adedeji</a:t>
                      </a:r>
                      <a:r>
                        <a:rPr lang="en-GB" sz="1200" b="0" i="1"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  et al </a:t>
                      </a:r>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2022</a:t>
                      </a:r>
                    </a:p>
                  </a:txBody>
                  <a:tcPr marL="9525" marR="9525" marT="7872" marB="0" anchor="b"/>
                </a:tc>
                <a:extLst>
                  <a:ext uri="{0D108BD9-81ED-4DB2-BD59-A6C34878D82A}">
                    <a16:rowId xmlns:a16="http://schemas.microsoft.com/office/drawing/2014/main" val="2752662736"/>
                  </a:ext>
                </a:extLst>
              </a:tr>
              <a:tr h="195362">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19</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Nig37_AK5</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2020</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ABNAAAACBNAFA</a:t>
                      </a:r>
                    </a:p>
                  </a:txBody>
                  <a:tcPr marL="9525" marR="9525" marT="7872" marB="0" anchor="ctr"/>
                </a:tc>
                <a:tc>
                  <a:txBody>
                    <a:bodyPr/>
                    <a:lstStyle/>
                    <a:p>
                      <a:pPr algn="ctr" fontAlgn="b"/>
                      <a:r>
                        <a:rPr lang="en-US"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13</a:t>
                      </a:r>
                      <a:endPar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US"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I</a:t>
                      </a:r>
                      <a:endPar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unpublished</a:t>
                      </a:r>
                    </a:p>
                  </a:txBody>
                  <a:tcPr marL="9525" marR="9525" marT="7872" marB="0" anchor="b"/>
                </a:tc>
                <a:extLst>
                  <a:ext uri="{0D108BD9-81ED-4DB2-BD59-A6C34878D82A}">
                    <a16:rowId xmlns:a16="http://schemas.microsoft.com/office/drawing/2014/main" val="1197734350"/>
                  </a:ext>
                </a:extLst>
              </a:tr>
              <a:tr h="361072">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a:t>
                      </a:r>
                    </a:p>
                  </a:txBody>
                  <a:tcPr marL="9525" marR="9525" marT="7872" marB="0" anchor="ctr"/>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Nig_KAF199</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ABNAAAACBNAAACBNAAAACBNAFA  </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26</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b"/>
                </a:tc>
                <a:tc>
                  <a:txBody>
                    <a:bodyPr/>
                    <a:lstStyle/>
                    <a:p>
                      <a:pPr algn="ctr" fontAlgn="b"/>
                      <a:r>
                        <a:rPr lang="en-US"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I</a:t>
                      </a:r>
                      <a:endPar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Adedeji</a:t>
                      </a:r>
                      <a:r>
                        <a:rPr lang="en-GB" sz="1200" b="0" i="1"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  et al </a:t>
                      </a:r>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2022</a:t>
                      </a:r>
                    </a:p>
                    <a:p>
                      <a:pPr algn="ctr" fontAlgn="b"/>
                      <a:endPar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extLst>
                  <a:ext uri="{0D108BD9-81ED-4DB2-BD59-A6C34878D82A}">
                    <a16:rowId xmlns:a16="http://schemas.microsoft.com/office/drawing/2014/main" val="1804873256"/>
                  </a:ext>
                </a:extLst>
              </a:tr>
              <a:tr h="195362">
                <a:tc>
                  <a:txBody>
                    <a:bodyPr/>
                    <a:lstStyle/>
                    <a:p>
                      <a:pPr marL="0" marR="0" algn="ctr">
                        <a:lnSpc>
                          <a:spcPct val="107000"/>
                        </a:lnSpc>
                        <a:spcBef>
                          <a:spcPts val="0"/>
                        </a:spcBef>
                        <a:spcAft>
                          <a:spcPts val="800"/>
                        </a:spcAf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21</a:t>
                      </a:r>
                    </a:p>
                  </a:txBody>
                  <a:tcPr marL="9525" marR="9525" marT="7872" marB="0" anchor="ctr"/>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Nig_KAF163</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2019</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ABNABNAAAAAACBNAFA</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ctr"/>
                </a:tc>
                <a:tc>
                  <a:txBody>
                    <a:bodyPr/>
                    <a:lstStyle/>
                    <a:p>
                      <a:pPr marL="0" marR="0" algn="ctr">
                        <a:lnSpc>
                          <a:spcPct val="107000"/>
                        </a:lnSpc>
                        <a:spcBef>
                          <a:spcPts val="0"/>
                        </a:spcBef>
                        <a:spcAft>
                          <a:spcPts val="800"/>
                        </a:spcAft>
                      </a:pPr>
                      <a:r>
                        <a:rPr lang="en-GB"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7872" marB="0" anchor="b"/>
                </a:tc>
                <a:tc>
                  <a:txBody>
                    <a:bodyPr/>
                    <a:lstStyle/>
                    <a:p>
                      <a:pPr algn="ctr"/>
                      <a:r>
                        <a:rPr lang="en-US" sz="1200" b="0" dirty="0">
                          <a:solidFill>
                            <a:schemeClr val="accent2"/>
                          </a:solidFill>
                          <a:latin typeface="Times New Roman" panose="02020603050405020304" pitchFamily="18" charset="0"/>
                          <a:cs typeface="Times New Roman" panose="02020603050405020304" pitchFamily="18" charset="0"/>
                        </a:rPr>
                        <a:t>I</a:t>
                      </a: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Adedeji</a:t>
                      </a:r>
                      <a:r>
                        <a:rPr lang="en-GB" sz="1200" b="0" i="1"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  et al </a:t>
                      </a:r>
                      <a:r>
                        <a:rPr lang="en-GB" sz="1200" b="0" i="0" u="none" strike="noStrike"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2022</a:t>
                      </a:r>
                    </a:p>
                  </a:txBody>
                  <a:tcPr marL="68580" marR="68580" marT="0" marB="0"/>
                </a:tc>
                <a:extLst>
                  <a:ext uri="{0D108BD9-81ED-4DB2-BD59-A6C34878D82A}">
                    <a16:rowId xmlns:a16="http://schemas.microsoft.com/office/drawing/2014/main" val="258681390"/>
                  </a:ext>
                </a:extLst>
              </a:tr>
              <a:tr h="333976">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22</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Nig40_CD653</a:t>
                      </a:r>
                    </a:p>
                  </a:txBody>
                  <a:tcPr marL="9525" marR="9525" marT="7872" marB="0" anchor="ctr"/>
                </a:tc>
                <a:tc>
                  <a:txBody>
                    <a:bodyPr/>
                    <a:lstStyle/>
                    <a:p>
                      <a:pPr algn="ctr" fontAlgn="b"/>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2020</a:t>
                      </a:r>
                    </a:p>
                  </a:txBody>
                  <a:tcPr marL="9525" marR="9525" marT="7872"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BNDBNDBNAA</a:t>
                      </a:r>
                    </a:p>
                  </a:txBody>
                  <a:tcPr marL="9525" marR="9525" marT="7872" marB="0" anchor="b"/>
                </a:tc>
                <a:tc>
                  <a:txBody>
                    <a:bodyPr/>
                    <a:lstStyle/>
                    <a:p>
                      <a:pPr algn="ctr" fontAlgn="b"/>
                      <a:r>
                        <a:rPr lang="en-US"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10</a:t>
                      </a:r>
                      <a:endParaRPr lang="en-GB" sz="1200" b="0"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a:r>
                        <a:rPr lang="en-US" sz="1200" b="0" dirty="0">
                          <a:solidFill>
                            <a:srgbClr val="FF0000"/>
                          </a:solidFill>
                          <a:latin typeface="Times New Roman" panose="02020603050405020304" pitchFamily="18" charset="0"/>
                          <a:cs typeface="Times New Roman" panose="02020603050405020304" pitchFamily="18" charset="0"/>
                        </a:rPr>
                        <a:t>1</a:t>
                      </a:r>
                    </a:p>
                  </a:txBody>
                  <a:tcPr marL="68580" marR="68580" marT="0" marB="0"/>
                </a:tc>
                <a:tc>
                  <a:txBody>
                    <a:bodyPr/>
                    <a:lstStyle/>
                    <a:p>
                      <a:pPr algn="ctr"/>
                      <a:r>
                        <a:rPr lang="en-US" sz="1200" b="0" dirty="0">
                          <a:solidFill>
                            <a:srgbClr val="FF0000"/>
                          </a:solidFill>
                          <a:latin typeface="Times New Roman" panose="02020603050405020304" pitchFamily="18" charset="0"/>
                          <a:cs typeface="Times New Roman" panose="02020603050405020304" pitchFamily="18" charset="0"/>
                        </a:rPr>
                        <a:t>unpublished</a:t>
                      </a:r>
                    </a:p>
                  </a:txBody>
                  <a:tcPr marL="68580" marR="68580" marT="0" marB="0"/>
                </a:tc>
                <a:extLst>
                  <a:ext uri="{0D108BD9-81ED-4DB2-BD59-A6C34878D82A}">
                    <a16:rowId xmlns:a16="http://schemas.microsoft.com/office/drawing/2014/main" val="4106096609"/>
                  </a:ext>
                </a:extLst>
              </a:tr>
            </a:tbl>
          </a:graphicData>
        </a:graphic>
      </p:graphicFrame>
      <p:sp>
        <p:nvSpPr>
          <p:cNvPr id="7" name="TextBox 6">
            <a:extLst>
              <a:ext uri="{FF2B5EF4-FFF2-40B4-BE49-F238E27FC236}">
                <a16:creationId xmlns:a16="http://schemas.microsoft.com/office/drawing/2014/main" id="{854783CA-DC24-4EA7-8105-8CC973698494}"/>
              </a:ext>
            </a:extLst>
          </p:cNvPr>
          <p:cNvSpPr txBox="1"/>
          <p:nvPr/>
        </p:nvSpPr>
        <p:spPr>
          <a:xfrm>
            <a:off x="1438182" y="76275"/>
            <a:ext cx="8534875" cy="369332"/>
          </a:xfrm>
          <a:prstGeom prst="rect">
            <a:avLst/>
          </a:prstGeom>
          <a:noFill/>
        </p:spPr>
        <p:txBody>
          <a:bodyPr wrap="square">
            <a:spAutoFit/>
          </a:bodyPr>
          <a:lstStyle/>
          <a:p>
            <a:pPr algn="just"/>
            <a:r>
              <a:rPr lang="en-GB" b="1" dirty="0">
                <a:latin typeface="Times New Roman" panose="02020603050405020304" pitchFamily="18" charset="0"/>
                <a:ea typeface="Cambria" panose="02040503050406030204" pitchFamily="18" charset="0"/>
                <a:cs typeface="Times New Roman" panose="02020603050405020304" pitchFamily="18" charset="0"/>
              </a:rPr>
              <a:t>CVR profiles of the Nigerian African Swine Fever  virus Genotype I (</a:t>
            </a:r>
            <a:r>
              <a:rPr lang="en-GB" b="1" dirty="0">
                <a:solidFill>
                  <a:srgbClr val="111111"/>
                </a:solidFill>
                <a:latin typeface="Times New Roman" panose="02020603050405020304" pitchFamily="18" charset="0"/>
                <a:ea typeface="Cambria" panose="02040503050406030204" pitchFamily="18" charset="0"/>
                <a:cs typeface="Times New Roman" panose="02020603050405020304" pitchFamily="18" charset="0"/>
              </a:rPr>
              <a:t>1998-2020)</a:t>
            </a:r>
          </a:p>
        </p:txBody>
      </p:sp>
    </p:spTree>
    <p:extLst>
      <p:ext uri="{BB962C8B-B14F-4D97-AF65-F5344CB8AC3E}">
        <p14:creationId xmlns:p14="http://schemas.microsoft.com/office/powerpoint/2010/main" val="147462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D1536-ACF6-42A2-83A7-00C62487ACAC}"/>
              </a:ext>
            </a:extLst>
          </p:cNvPr>
          <p:cNvPicPr>
            <a:picLocks noChangeAspect="1"/>
          </p:cNvPicPr>
          <p:nvPr/>
        </p:nvPicPr>
        <p:blipFill>
          <a:blip r:embed="rId2"/>
          <a:stretch>
            <a:fillRect/>
          </a:stretch>
        </p:blipFill>
        <p:spPr>
          <a:xfrm>
            <a:off x="1541024" y="0"/>
            <a:ext cx="8875060" cy="6858000"/>
          </a:xfrm>
          <a:prstGeom prst="rect">
            <a:avLst/>
          </a:prstGeom>
        </p:spPr>
      </p:pic>
    </p:spTree>
    <p:extLst>
      <p:ext uri="{BB962C8B-B14F-4D97-AF65-F5344CB8AC3E}">
        <p14:creationId xmlns:p14="http://schemas.microsoft.com/office/powerpoint/2010/main" val="1553517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2A1E76-06AC-493B-B67F-BA37B4018BE7}"/>
              </a:ext>
            </a:extLst>
          </p:cNvPr>
          <p:cNvPicPr>
            <a:picLocks noChangeAspect="1"/>
          </p:cNvPicPr>
          <p:nvPr/>
        </p:nvPicPr>
        <p:blipFill>
          <a:blip r:embed="rId2"/>
          <a:stretch>
            <a:fillRect/>
          </a:stretch>
        </p:blipFill>
        <p:spPr>
          <a:xfrm>
            <a:off x="0" y="1"/>
            <a:ext cx="1047565" cy="965724"/>
          </a:xfrm>
          <a:prstGeom prst="rect">
            <a:avLst/>
          </a:prstGeom>
        </p:spPr>
      </p:pic>
      <p:graphicFrame>
        <p:nvGraphicFramePr>
          <p:cNvPr id="2" name="Table 1">
            <a:extLst>
              <a:ext uri="{FF2B5EF4-FFF2-40B4-BE49-F238E27FC236}">
                <a16:creationId xmlns:a16="http://schemas.microsoft.com/office/drawing/2014/main" id="{CD78760E-9A76-4228-A8C0-4CBDBC204E1C}"/>
              </a:ext>
            </a:extLst>
          </p:cNvPr>
          <p:cNvGraphicFramePr>
            <a:graphicFrameLocks noGrp="1"/>
          </p:cNvGraphicFramePr>
          <p:nvPr>
            <p:extLst>
              <p:ext uri="{D42A27DB-BD31-4B8C-83A1-F6EECF244321}">
                <p14:modId xmlns:p14="http://schemas.microsoft.com/office/powerpoint/2010/main" val="823171431"/>
              </p:ext>
            </p:extLst>
          </p:nvPr>
        </p:nvGraphicFramePr>
        <p:xfrm>
          <a:off x="232299" y="1984913"/>
          <a:ext cx="10491927" cy="1385183"/>
        </p:xfrm>
        <a:graphic>
          <a:graphicData uri="http://schemas.openxmlformats.org/drawingml/2006/table">
            <a:tbl>
              <a:tblPr>
                <a:tableStyleId>{5940675A-B579-460E-94D1-54222C63F5DA}</a:tableStyleId>
              </a:tblPr>
              <a:tblGrid>
                <a:gridCol w="625502">
                  <a:extLst>
                    <a:ext uri="{9D8B030D-6E8A-4147-A177-3AD203B41FA5}">
                      <a16:colId xmlns:a16="http://schemas.microsoft.com/office/drawing/2014/main" val="1163798801"/>
                    </a:ext>
                  </a:extLst>
                </a:gridCol>
                <a:gridCol w="1423991">
                  <a:extLst>
                    <a:ext uri="{9D8B030D-6E8A-4147-A177-3AD203B41FA5}">
                      <a16:colId xmlns:a16="http://schemas.microsoft.com/office/drawing/2014/main" val="902831155"/>
                    </a:ext>
                  </a:extLst>
                </a:gridCol>
                <a:gridCol w="3293385">
                  <a:extLst>
                    <a:ext uri="{9D8B030D-6E8A-4147-A177-3AD203B41FA5}">
                      <a16:colId xmlns:a16="http://schemas.microsoft.com/office/drawing/2014/main" val="284607649"/>
                    </a:ext>
                  </a:extLst>
                </a:gridCol>
                <a:gridCol w="3268622">
                  <a:extLst>
                    <a:ext uri="{9D8B030D-6E8A-4147-A177-3AD203B41FA5}">
                      <a16:colId xmlns:a16="http://schemas.microsoft.com/office/drawing/2014/main" val="3418952417"/>
                    </a:ext>
                  </a:extLst>
                </a:gridCol>
                <a:gridCol w="1880427">
                  <a:extLst>
                    <a:ext uri="{9D8B030D-6E8A-4147-A177-3AD203B41FA5}">
                      <a16:colId xmlns:a16="http://schemas.microsoft.com/office/drawing/2014/main" val="85776658"/>
                    </a:ext>
                  </a:extLst>
                </a:gridCol>
              </a:tblGrid>
              <a:tr h="392136">
                <a:tc>
                  <a:txBody>
                    <a:bodyPr/>
                    <a:lstStyle/>
                    <a:p>
                      <a:pPr algn="ctr" fontAlgn="b"/>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r>
                        <a:rPr lang="en-US"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Country </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ctr"/>
                </a:tc>
                <a:tc>
                  <a:txBody>
                    <a:bodyPr/>
                    <a:lstStyle/>
                    <a:p>
                      <a:pPr algn="ctr" fontAlgn="b"/>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Number of ASFV genotype I variants  reported </a:t>
                      </a:r>
                    </a:p>
                  </a:txBody>
                  <a:tcPr marL="9525" marR="9525" marT="7872" marB="0" anchor="ctr"/>
                </a:tc>
                <a:tc>
                  <a:txBody>
                    <a:bodyPr/>
                    <a:lstStyle/>
                    <a:p>
                      <a:pPr algn="ctr" fontAlgn="b"/>
                      <a:r>
                        <a:rPr lang="en-US"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ASF genotype I variants also found in Nigeria </a:t>
                      </a:r>
                      <a:endPar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tc>
                  <a:txBody>
                    <a:bodyPr/>
                    <a:lstStyle/>
                    <a:p>
                      <a:pPr algn="ctr" fontAlgn="b"/>
                      <a:r>
                        <a:rPr lang="en-GB" sz="1200" b="1"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References</a:t>
                      </a:r>
                    </a:p>
                  </a:txBody>
                  <a:tcPr marL="9525" marR="9525" marT="7872" marB="0" anchor="b"/>
                </a:tc>
                <a:extLst>
                  <a:ext uri="{0D108BD9-81ED-4DB2-BD59-A6C34878D82A}">
                    <a16:rowId xmlns:a16="http://schemas.microsoft.com/office/drawing/2014/main" val="638704749"/>
                  </a:ext>
                </a:extLst>
              </a:tr>
              <a:tr h="202637">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a:t>
                      </a:r>
                    </a:p>
                  </a:txBody>
                  <a:tcPr marL="9525" marR="9525" marT="7872" marB="0" anchor="ctr"/>
                </a:tc>
                <a:tc>
                  <a:txBody>
                    <a:bodyPr/>
                    <a:lstStyle/>
                    <a:p>
                      <a:pPr algn="ct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Benin</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4</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20,  22, 29, 36 </a:t>
                      </a:r>
                    </a:p>
                  </a:txBody>
                  <a:tcPr marL="9525" marR="9525" marT="78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Times New Roman" panose="02020603050405020304" pitchFamily="18" charset="0"/>
                          <a:ea typeface="+mn-ea"/>
                          <a:cs typeface="Times New Roman" panose="02020603050405020304" pitchFamily="18" charset="0"/>
                        </a:rPr>
                        <a:t>Minoungou</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et al.,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2020</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extLst>
                  <a:ext uri="{0D108BD9-81ED-4DB2-BD59-A6C34878D82A}">
                    <a16:rowId xmlns:a16="http://schemas.microsoft.com/office/drawing/2014/main" val="2050534628"/>
                  </a:ext>
                </a:extLst>
              </a:tr>
              <a:tr h="202637">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Cameroon</a:t>
                      </a:r>
                    </a:p>
                  </a:txBody>
                  <a:tcPr marL="9525" marR="9525" marT="7872"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4</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20, 21 </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Wade </a:t>
                      </a:r>
                      <a:r>
                        <a:rPr lang="en-GB" sz="1200" b="0" i="1"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et al., </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2019 </a:t>
                      </a:r>
                    </a:p>
                  </a:txBody>
                  <a:tcPr marL="9525" marR="9525" marT="7872" marB="0" anchor="b"/>
                </a:tc>
                <a:extLst>
                  <a:ext uri="{0D108BD9-81ED-4DB2-BD59-A6C34878D82A}">
                    <a16:rowId xmlns:a16="http://schemas.microsoft.com/office/drawing/2014/main" val="628262636"/>
                  </a:ext>
                </a:extLst>
              </a:tr>
              <a:tr h="202637">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3</a:t>
                      </a:r>
                    </a:p>
                  </a:txBody>
                  <a:tcPr marL="9525" marR="9525" marT="7872" marB="0" anchor="ctr"/>
                </a:tc>
                <a:tc>
                  <a:txBody>
                    <a:bodyPr/>
                    <a:lstStyle/>
                    <a:p>
                      <a:pPr algn="ctr" fontAlgn="b"/>
                      <a:r>
                        <a:rPr lang="en-GB" sz="1200" b="0" i="0" u="none" strike="noStrike"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Bukina</a:t>
                      </a:r>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Faso</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10</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22, 29, 34, 49,</a:t>
                      </a:r>
                    </a:p>
                  </a:txBody>
                  <a:tcPr marL="9525" marR="9525" marT="7872" marB="0" anchor="ctr"/>
                </a:tc>
                <a:tc>
                  <a:txBody>
                    <a:bodyPr/>
                    <a:lstStyle/>
                    <a:p>
                      <a:pPr algn="ctr" fontAlgn="b"/>
                      <a:r>
                        <a:rPr lang="en-US" sz="1200" b="0" i="0" u="none" strike="noStrike" kern="1200" baseline="0" dirty="0" err="1">
                          <a:solidFill>
                            <a:schemeClr val="tx1"/>
                          </a:solidFill>
                          <a:latin typeface="Times New Roman" panose="02020603050405020304" pitchFamily="18" charset="0"/>
                          <a:ea typeface="+mn-ea"/>
                          <a:cs typeface="Times New Roman" panose="02020603050405020304" pitchFamily="18" charset="0"/>
                        </a:rPr>
                        <a:t>Minoungou</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et al.,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2020</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extLst>
                  <a:ext uri="{0D108BD9-81ED-4DB2-BD59-A6C34878D82A}">
                    <a16:rowId xmlns:a16="http://schemas.microsoft.com/office/drawing/2014/main" val="1645419051"/>
                  </a:ext>
                </a:extLst>
              </a:tr>
              <a:tr h="202637">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4</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Ivory Coast</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4</a:t>
                      </a:r>
                    </a:p>
                  </a:txBody>
                  <a:tcPr marL="9525" marR="9525" marT="7872" marB="0" anchor="ctr"/>
                </a:tc>
                <a:tc>
                  <a:txBody>
                    <a:bodyPr/>
                    <a:lstStyle/>
                    <a:p>
                      <a:pPr algn="ctr" fontAlgn="b"/>
                      <a:r>
                        <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20, 36</a:t>
                      </a:r>
                    </a:p>
                  </a:txBody>
                  <a:tcPr marL="9525" marR="9525" marT="7872" marB="0" anchor="ctr"/>
                </a:tc>
                <a:tc>
                  <a:txBody>
                    <a:bodyPr/>
                    <a:lstStyle/>
                    <a:p>
                      <a:pPr algn="ctr" fontAlgn="b"/>
                      <a:r>
                        <a:rPr lang="en-US" sz="1200" b="0" i="0" u="none" strike="noStrike" kern="1200" baseline="0" dirty="0" err="1">
                          <a:solidFill>
                            <a:schemeClr val="tx1"/>
                          </a:solidFill>
                          <a:latin typeface="Times New Roman" panose="02020603050405020304" pitchFamily="18" charset="0"/>
                          <a:ea typeface="+mn-ea"/>
                          <a:cs typeface="Times New Roman" panose="02020603050405020304" pitchFamily="18" charset="0"/>
                        </a:rPr>
                        <a:t>Couacy-Hymann</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et al. 2018</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9525" marR="9525" marT="7872" marB="0" anchor="b"/>
                </a:tc>
                <a:extLst>
                  <a:ext uri="{0D108BD9-81ED-4DB2-BD59-A6C34878D82A}">
                    <a16:rowId xmlns:a16="http://schemas.microsoft.com/office/drawing/2014/main" val="2449289244"/>
                  </a:ext>
                </a:extLst>
              </a:tr>
              <a:tr h="112386">
                <a:tc>
                  <a:txBody>
                    <a:bodyPr/>
                    <a:lstStyle/>
                    <a:p>
                      <a:pPr marL="0" marR="0" algn="ctr">
                        <a:lnSpc>
                          <a:spcPct val="107000"/>
                        </a:lnSpc>
                        <a:spcBef>
                          <a:spcPts val="0"/>
                        </a:spcBef>
                        <a:spcAft>
                          <a:spcPts val="0"/>
                        </a:spcAft>
                      </a:pPr>
                      <a:r>
                        <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nchor="b"/>
                </a:tc>
                <a:tc>
                  <a:txBody>
                    <a:bodyPr/>
                    <a:lstStyle/>
                    <a:p>
                      <a:pPr marL="0" marR="0" algn="ctr">
                        <a:lnSpc>
                          <a:spcPct val="107000"/>
                        </a:lnSpc>
                        <a:spcBef>
                          <a:spcPts val="0"/>
                        </a:spcBef>
                        <a:spcAft>
                          <a:spcPts val="0"/>
                        </a:spcAft>
                      </a:pPr>
                      <a:r>
                        <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Ghana</a:t>
                      </a:r>
                    </a:p>
                  </a:txBody>
                  <a:tcPr marL="68580" marR="68580" marT="0" marB="0" anchor="b"/>
                </a:tc>
                <a:tc>
                  <a:txBody>
                    <a:bodyPr/>
                    <a:lstStyle/>
                    <a:p>
                      <a:pPr marL="0" marR="0" algn="ctr">
                        <a:lnSpc>
                          <a:spcPct val="107000"/>
                        </a:lnSpc>
                        <a:spcBef>
                          <a:spcPts val="0"/>
                        </a:spcBef>
                        <a:spcAft>
                          <a:spcPts val="0"/>
                        </a:spcAft>
                      </a:pPr>
                      <a:r>
                        <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36,48</a:t>
                      </a:r>
                    </a:p>
                  </a:txBody>
                  <a:tcPr marL="68580" marR="68580"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200" b="0" i="0" u="none" strike="noStrike" kern="1200" baseline="0" dirty="0" err="1">
                          <a:solidFill>
                            <a:schemeClr val="tx1"/>
                          </a:solidFill>
                          <a:latin typeface="Times New Roman" panose="02020603050405020304" pitchFamily="18" charset="0"/>
                          <a:ea typeface="+mn-ea"/>
                          <a:cs typeface="Times New Roman" panose="02020603050405020304" pitchFamily="18" charset="0"/>
                        </a:rPr>
                        <a:t>Minoungou</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et al.,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2020</a:t>
                      </a:r>
                      <a:endParaRPr lang="en-GB" sz="1200" b="0" i="0" u="none" strike="noStrike"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9058565"/>
                  </a:ext>
                </a:extLst>
              </a:tr>
            </a:tbl>
          </a:graphicData>
        </a:graphic>
      </p:graphicFrame>
      <p:sp>
        <p:nvSpPr>
          <p:cNvPr id="3" name="TextBox 2">
            <a:extLst>
              <a:ext uri="{FF2B5EF4-FFF2-40B4-BE49-F238E27FC236}">
                <a16:creationId xmlns:a16="http://schemas.microsoft.com/office/drawing/2014/main" id="{9B9DC729-1F62-4FBC-BE6C-0AADD0DF5603}"/>
              </a:ext>
            </a:extLst>
          </p:cNvPr>
          <p:cNvSpPr txBox="1"/>
          <p:nvPr/>
        </p:nvSpPr>
        <p:spPr>
          <a:xfrm>
            <a:off x="106532" y="965725"/>
            <a:ext cx="11469949" cy="369332"/>
          </a:xfrm>
          <a:prstGeom prst="rect">
            <a:avLst/>
          </a:prstGeom>
          <a:noFill/>
        </p:spPr>
        <p:txBody>
          <a:bodyPr wrap="square">
            <a:spAutoFit/>
          </a:bodyPr>
          <a:lstStyle/>
          <a:p>
            <a:pPr algn="just"/>
            <a:r>
              <a:rPr lang="en-US" b="1" dirty="0">
                <a:latin typeface="Times New Roman" panose="02020603050405020304" pitchFamily="18" charset="0"/>
                <a:ea typeface="Cambria" panose="02040503050406030204" pitchFamily="18" charset="0"/>
                <a:cs typeface="Times New Roman" panose="02020603050405020304" pitchFamily="18" charset="0"/>
              </a:rPr>
              <a:t>CVR variants</a:t>
            </a:r>
            <a:r>
              <a:rPr lang="en-GB" b="1" dirty="0">
                <a:latin typeface="Times New Roman" panose="02020603050405020304" pitchFamily="18" charset="0"/>
                <a:ea typeface="Cambria" panose="02040503050406030204" pitchFamily="18" charset="0"/>
                <a:cs typeface="Times New Roman" panose="02020603050405020304" pitchFamily="18" charset="0"/>
              </a:rPr>
              <a:t> of African Swine Fever  virus Genotype I  reported in selected Western African countries and Nigeria </a:t>
            </a:r>
            <a:endParaRPr lang="en-GB" b="1" dirty="0">
              <a:solidFill>
                <a:srgbClr val="11111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7965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FEEEF4-62AE-4612-B016-99B303D7EFA8}"/>
              </a:ext>
            </a:extLst>
          </p:cNvPr>
          <p:cNvPicPr>
            <a:picLocks noChangeAspect="1"/>
          </p:cNvPicPr>
          <p:nvPr/>
        </p:nvPicPr>
        <p:blipFill>
          <a:blip r:embed="rId2"/>
          <a:stretch>
            <a:fillRect/>
          </a:stretch>
        </p:blipFill>
        <p:spPr>
          <a:xfrm>
            <a:off x="0" y="1"/>
            <a:ext cx="1047565" cy="965724"/>
          </a:xfrm>
          <a:prstGeom prst="rect">
            <a:avLst/>
          </a:prstGeom>
        </p:spPr>
      </p:pic>
      <p:graphicFrame>
        <p:nvGraphicFramePr>
          <p:cNvPr id="4" name="Table 3">
            <a:extLst>
              <a:ext uri="{FF2B5EF4-FFF2-40B4-BE49-F238E27FC236}">
                <a16:creationId xmlns:a16="http://schemas.microsoft.com/office/drawing/2014/main" id="{A2AB8E01-66A5-4CBF-AD6B-3ABBD4163F98}"/>
              </a:ext>
            </a:extLst>
          </p:cNvPr>
          <p:cNvGraphicFramePr>
            <a:graphicFrameLocks noGrp="1"/>
          </p:cNvGraphicFramePr>
          <p:nvPr>
            <p:extLst>
              <p:ext uri="{D42A27DB-BD31-4B8C-83A1-F6EECF244321}">
                <p14:modId xmlns:p14="http://schemas.microsoft.com/office/powerpoint/2010/main" val="2421300555"/>
              </p:ext>
            </p:extLst>
          </p:nvPr>
        </p:nvGraphicFramePr>
        <p:xfrm>
          <a:off x="538921" y="1501196"/>
          <a:ext cx="10229693" cy="2681642"/>
        </p:xfrm>
        <a:graphic>
          <a:graphicData uri="http://schemas.openxmlformats.org/drawingml/2006/table">
            <a:tbl>
              <a:tblPr>
                <a:tableStyleId>{5940675A-B579-460E-94D1-54222C63F5DA}</a:tableStyleId>
              </a:tblPr>
              <a:tblGrid>
                <a:gridCol w="1239922">
                  <a:extLst>
                    <a:ext uri="{9D8B030D-6E8A-4147-A177-3AD203B41FA5}">
                      <a16:colId xmlns:a16="http://schemas.microsoft.com/office/drawing/2014/main" val="1163798801"/>
                    </a:ext>
                  </a:extLst>
                </a:gridCol>
                <a:gridCol w="4872477">
                  <a:extLst>
                    <a:ext uri="{9D8B030D-6E8A-4147-A177-3AD203B41FA5}">
                      <a16:colId xmlns:a16="http://schemas.microsoft.com/office/drawing/2014/main" val="3418952417"/>
                    </a:ext>
                  </a:extLst>
                </a:gridCol>
                <a:gridCol w="1709376">
                  <a:extLst>
                    <a:ext uri="{9D8B030D-6E8A-4147-A177-3AD203B41FA5}">
                      <a16:colId xmlns:a16="http://schemas.microsoft.com/office/drawing/2014/main" val="772409209"/>
                    </a:ext>
                  </a:extLst>
                </a:gridCol>
                <a:gridCol w="2407918">
                  <a:extLst>
                    <a:ext uri="{9D8B030D-6E8A-4147-A177-3AD203B41FA5}">
                      <a16:colId xmlns:a16="http://schemas.microsoft.com/office/drawing/2014/main" val="3792868422"/>
                    </a:ext>
                  </a:extLst>
                </a:gridCol>
              </a:tblGrid>
              <a:tr h="188641">
                <a:tc>
                  <a:txBody>
                    <a:bodyPr/>
                    <a:lstStyle/>
                    <a:p>
                      <a:pPr algn="ctr" fontAlgn="b"/>
                      <a:r>
                        <a:rPr lang="en-US" sz="1050" b="1" i="0" u="none" strike="noStrike" dirty="0">
                          <a:solidFill>
                            <a:schemeClr val="tx1"/>
                          </a:solidFill>
                          <a:effectLst/>
                          <a:latin typeface="Cambria" panose="02040503050406030204" pitchFamily="18" charset="0"/>
                          <a:ea typeface="Cambria" panose="02040503050406030204" pitchFamily="18" charset="0"/>
                        </a:rPr>
                        <a:t>Isolate name</a:t>
                      </a:r>
                      <a:endParaRPr lang="en-GB" sz="1050" b="1"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ctr"/>
                </a:tc>
                <a:tc>
                  <a:txBody>
                    <a:bodyPr/>
                    <a:lstStyle/>
                    <a:p>
                      <a:pPr algn="ctr" fontAlgn="b"/>
                      <a:r>
                        <a:rPr lang="en-US" sz="1050" b="1" i="0" u="none" strike="noStrike" dirty="0">
                          <a:solidFill>
                            <a:schemeClr val="tx1"/>
                          </a:solidFill>
                          <a:effectLst/>
                          <a:latin typeface="Cambria" panose="02040503050406030204" pitchFamily="18" charset="0"/>
                          <a:ea typeface="Cambria" panose="02040503050406030204" pitchFamily="18" charset="0"/>
                        </a:rPr>
                        <a:t>CVR</a:t>
                      </a:r>
                      <a:endParaRPr lang="en-GB" sz="1050" b="1"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tc>
                  <a:txBody>
                    <a:bodyPr/>
                    <a:lstStyle/>
                    <a:p>
                      <a:pPr algn="ctr" fontAlgn="b"/>
                      <a:r>
                        <a:rPr lang="en-US" sz="1050" b="1" i="0" u="none" strike="noStrike" dirty="0">
                          <a:solidFill>
                            <a:schemeClr val="tx1"/>
                          </a:solidFill>
                          <a:effectLst/>
                          <a:latin typeface="Cambria" panose="02040503050406030204" pitchFamily="18" charset="0"/>
                          <a:ea typeface="Cambria" panose="02040503050406030204" pitchFamily="18" charset="0"/>
                        </a:rPr>
                        <a:t>Number of repeats</a:t>
                      </a:r>
                      <a:endParaRPr lang="en-GB" sz="1050" b="1"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tc>
                  <a:txBody>
                    <a:bodyPr/>
                    <a:lstStyle/>
                    <a:p>
                      <a:pPr algn="ctr" fontAlgn="b"/>
                      <a:r>
                        <a:rPr lang="en-US" sz="1050" b="1" i="0" u="none" strike="noStrike" dirty="0">
                          <a:solidFill>
                            <a:schemeClr val="tx1"/>
                          </a:solidFill>
                          <a:effectLst/>
                          <a:latin typeface="Cambria" panose="02040503050406030204" pitchFamily="18" charset="0"/>
                          <a:ea typeface="Cambria" panose="02040503050406030204" pitchFamily="18" charset="0"/>
                        </a:rPr>
                        <a:t>Genotype based on P74 &amp;P54</a:t>
                      </a:r>
                      <a:endParaRPr lang="en-GB" sz="1050" b="1"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extLst>
                  <a:ext uri="{0D108BD9-81ED-4DB2-BD59-A6C34878D82A}">
                    <a16:rowId xmlns:a16="http://schemas.microsoft.com/office/drawing/2014/main" val="638704749"/>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Nig21_LA47</a:t>
                      </a:r>
                    </a:p>
                  </a:txBody>
                  <a:tcPr marL="9525" marR="9525" marT="9525" marB="0" anchor="ctr"/>
                </a:tc>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10</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II</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extLst>
                  <a:ext uri="{0D108BD9-81ED-4DB2-BD59-A6C34878D82A}">
                    <a16:rowId xmlns:a16="http://schemas.microsoft.com/office/drawing/2014/main" val="2339167589"/>
                  </a:ext>
                </a:extLst>
              </a:tr>
              <a:tr h="229080">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Nig23_LA49</a:t>
                      </a:r>
                    </a:p>
                  </a:txBody>
                  <a:tcPr marL="9525" marR="9525" marT="9525" marB="0" anchor="ctr"/>
                </a:tc>
                <a:tc>
                  <a:txBody>
                    <a:bodyPr/>
                    <a:lstStyle/>
                    <a:p>
                      <a:pPr algn="ctr" fontAlgn="b"/>
                      <a:r>
                        <a:rPr lang="en-GB" sz="1050" b="0" i="0" u="none" strike="noStrike">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10</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II</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extLst>
                  <a:ext uri="{0D108BD9-81ED-4DB2-BD59-A6C34878D82A}">
                    <a16:rowId xmlns:a16="http://schemas.microsoft.com/office/drawing/2014/main" val="424152286"/>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Nig30_Og1</a:t>
                      </a:r>
                    </a:p>
                  </a:txBody>
                  <a:tcPr marL="9525" marR="9525" marT="9525" marB="0" anchor="ctr"/>
                </a:tc>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10</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II</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extLst>
                  <a:ext uri="{0D108BD9-81ED-4DB2-BD59-A6C34878D82A}">
                    <a16:rowId xmlns:a16="http://schemas.microsoft.com/office/drawing/2014/main" val="807893400"/>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Nig33_Edo1</a:t>
                      </a:r>
                    </a:p>
                  </a:txBody>
                  <a:tcPr marL="9525" marR="9525" marT="9525" marB="0" anchor="ctr"/>
                </a:tc>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10</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II</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extLst>
                  <a:ext uri="{0D108BD9-81ED-4DB2-BD59-A6C34878D82A}">
                    <a16:rowId xmlns:a16="http://schemas.microsoft.com/office/drawing/2014/main" val="2079200396"/>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Nig38_CD698</a:t>
                      </a:r>
                    </a:p>
                  </a:txBody>
                  <a:tcPr marL="9525" marR="9525" marT="9525" marB="0" anchor="ctr"/>
                </a:tc>
                <a:tc>
                  <a:txBody>
                    <a:bodyPr/>
                    <a:lstStyle/>
                    <a:p>
                      <a:pPr algn="ctr" fontAlgn="b"/>
                      <a:r>
                        <a:rPr lang="en-GB" sz="1050" b="0" i="0" u="none" strike="noStrike">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10</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tc>
                  <a:txBody>
                    <a:bodyPr/>
                    <a:lstStyle/>
                    <a:p>
                      <a:pPr algn="ctr" fontAlgn="b"/>
                      <a:r>
                        <a:rPr lang="en-US" sz="1050" b="0" i="0" u="none" strike="noStrike" dirty="0">
                          <a:solidFill>
                            <a:schemeClr val="tx1"/>
                          </a:solidFill>
                          <a:effectLst/>
                          <a:latin typeface="Cambria" panose="02040503050406030204" pitchFamily="18" charset="0"/>
                          <a:ea typeface="Cambria" panose="02040503050406030204" pitchFamily="18" charset="0"/>
                        </a:rPr>
                        <a:t>II</a:t>
                      </a:r>
                      <a:endParaRPr lang="en-GB" sz="1050" b="0" i="0" u="none" strike="noStrike" dirty="0">
                        <a:solidFill>
                          <a:schemeClr val="tx1"/>
                        </a:solidFill>
                        <a:effectLst/>
                        <a:latin typeface="Cambria" panose="02040503050406030204" pitchFamily="18" charset="0"/>
                        <a:ea typeface="Cambria" panose="02040503050406030204" pitchFamily="18" charset="0"/>
                      </a:endParaRPr>
                    </a:p>
                  </a:txBody>
                  <a:tcPr marL="9525" marR="9525" marT="9525" marB="0" anchor="b"/>
                </a:tc>
                <a:extLst>
                  <a:ext uri="{0D108BD9-81ED-4DB2-BD59-A6C34878D82A}">
                    <a16:rowId xmlns:a16="http://schemas.microsoft.com/office/drawing/2014/main" val="1789183311"/>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Nig42_CD664</a:t>
                      </a:r>
                    </a:p>
                  </a:txBody>
                  <a:tcPr marL="9525" marR="9525" marT="9525" marB="0" anchor="ctr"/>
                </a:tc>
                <a:tc>
                  <a:txBody>
                    <a:bodyPr/>
                    <a:lstStyle/>
                    <a:p>
                      <a:pPr algn="ctr" fontAlgn="b"/>
                      <a:r>
                        <a:rPr lang="en-GB" sz="1050" b="0" i="0" u="none" strike="noStrike">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rPr>
                        <a:t>10</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II</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extLst>
                  <a:ext uri="{0D108BD9-81ED-4DB2-BD59-A6C34878D82A}">
                    <a16:rowId xmlns:a16="http://schemas.microsoft.com/office/drawing/2014/main" val="2704999526"/>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Nig53_DT1</a:t>
                      </a:r>
                    </a:p>
                  </a:txBody>
                  <a:tcPr marL="9525" marR="9525" marT="9525" marB="0" anchor="ctr"/>
                </a:tc>
                <a:tc>
                  <a:txBody>
                    <a:bodyPr/>
                    <a:lstStyle/>
                    <a:p>
                      <a:pPr algn="ctr" fontAlgn="b"/>
                      <a:r>
                        <a:rPr lang="en-GB" sz="1050" b="0" i="0" u="none" strike="noStrike">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rPr>
                        <a:t>10</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II</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extLst>
                  <a:ext uri="{0D108BD9-81ED-4DB2-BD59-A6C34878D82A}">
                    <a16:rowId xmlns:a16="http://schemas.microsoft.com/office/drawing/2014/main" val="1029377457"/>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Nig55_AN4</a:t>
                      </a:r>
                    </a:p>
                  </a:txBody>
                  <a:tcPr marL="9525" marR="9525" marT="9525" marB="0" anchor="ctr"/>
                </a:tc>
                <a:tc>
                  <a:txBody>
                    <a:bodyPr/>
                    <a:lstStyle/>
                    <a:p>
                      <a:pPr algn="ctr" fontAlgn="b"/>
                      <a:r>
                        <a:rPr lang="en-GB" sz="1050" b="0" i="0" u="none" strike="noStrike">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rPr>
                        <a:t>10</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II</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extLst>
                  <a:ext uri="{0D108BD9-81ED-4DB2-BD59-A6C34878D82A}">
                    <a16:rowId xmlns:a16="http://schemas.microsoft.com/office/drawing/2014/main" val="1990023183"/>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Nig57_AB31</a:t>
                      </a:r>
                    </a:p>
                  </a:txBody>
                  <a:tcPr marL="9525" marR="9525" marT="9525" marB="0" anchor="ctr"/>
                </a:tc>
                <a:tc>
                  <a:txBody>
                    <a:bodyPr/>
                    <a:lstStyle/>
                    <a:p>
                      <a:pPr algn="ctr" fontAlgn="b"/>
                      <a:r>
                        <a:rPr lang="en-GB" sz="1050" b="0" i="0" u="none" strike="noStrike">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rPr>
                        <a:t>10</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II</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extLst>
                  <a:ext uri="{0D108BD9-81ED-4DB2-BD59-A6C34878D82A}">
                    <a16:rowId xmlns:a16="http://schemas.microsoft.com/office/drawing/2014/main" val="2956327732"/>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Nig59_OS7B</a:t>
                      </a:r>
                    </a:p>
                  </a:txBody>
                  <a:tcPr marL="9525" marR="9525" marT="9525" marB="0" anchor="ctr"/>
                </a:tc>
                <a:tc>
                  <a:txBody>
                    <a:bodyPr/>
                    <a:lstStyle/>
                    <a:p>
                      <a:pPr algn="ctr" fontAlgn="b"/>
                      <a:r>
                        <a:rPr lang="en-GB" sz="1050" b="0" i="0" u="none" strike="noStrike">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rPr>
                        <a:t>10</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II</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extLst>
                  <a:ext uri="{0D108BD9-81ED-4DB2-BD59-A6C34878D82A}">
                    <a16:rowId xmlns:a16="http://schemas.microsoft.com/office/drawing/2014/main" val="682139026"/>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Nig70_Oyo5</a:t>
                      </a:r>
                    </a:p>
                  </a:txBody>
                  <a:tcPr marL="9525" marR="9525" marT="9525" marB="0" anchor="ctr"/>
                </a:tc>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10</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II</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extLst>
                  <a:ext uri="{0D108BD9-81ED-4DB2-BD59-A6C34878D82A}">
                    <a16:rowId xmlns:a16="http://schemas.microsoft.com/office/drawing/2014/main" val="3201208890"/>
                  </a:ext>
                </a:extLst>
              </a:tr>
              <a:tr h="205811">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Nig75_CD652</a:t>
                      </a:r>
                    </a:p>
                  </a:txBody>
                  <a:tcPr marL="9525" marR="9525" marT="9525" marB="0" anchor="ctr"/>
                </a:tc>
                <a:tc>
                  <a:txBody>
                    <a:bodyPr/>
                    <a:lstStyle/>
                    <a:p>
                      <a:pPr algn="ctr" fontAlgn="b"/>
                      <a:r>
                        <a:rPr lang="en-GB" sz="1050" b="0" i="0" u="none" strike="noStrike" dirty="0">
                          <a:solidFill>
                            <a:schemeClr val="tx1"/>
                          </a:solidFill>
                          <a:effectLst/>
                          <a:latin typeface="Cambria" panose="02040503050406030204" pitchFamily="18" charset="0"/>
                          <a:ea typeface="Cambria" panose="02040503050406030204" pitchFamily="18" charset="0"/>
                        </a:rPr>
                        <a:t>BNDBNDBNAA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10</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II</a:t>
                      </a:r>
                      <a:endParaRPr kumimoji="0" lang="en-GB" sz="105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txBody>
                  <a:tcPr marL="9525" marR="9525" marT="9525" marB="0" anchor="b"/>
                </a:tc>
                <a:extLst>
                  <a:ext uri="{0D108BD9-81ED-4DB2-BD59-A6C34878D82A}">
                    <a16:rowId xmlns:a16="http://schemas.microsoft.com/office/drawing/2014/main" val="1316367888"/>
                  </a:ext>
                </a:extLst>
              </a:tr>
            </a:tbl>
          </a:graphicData>
        </a:graphic>
      </p:graphicFrame>
      <p:sp>
        <p:nvSpPr>
          <p:cNvPr id="5" name="TextBox 4">
            <a:extLst>
              <a:ext uri="{FF2B5EF4-FFF2-40B4-BE49-F238E27FC236}">
                <a16:creationId xmlns:a16="http://schemas.microsoft.com/office/drawing/2014/main" id="{C6E3A866-CB97-4FB6-A953-22C86AE9AADD}"/>
              </a:ext>
            </a:extLst>
          </p:cNvPr>
          <p:cNvSpPr txBox="1"/>
          <p:nvPr/>
        </p:nvSpPr>
        <p:spPr>
          <a:xfrm>
            <a:off x="857697" y="662201"/>
            <a:ext cx="10088469" cy="461665"/>
          </a:xfrm>
          <a:prstGeom prst="rect">
            <a:avLst/>
          </a:prstGeom>
          <a:noFill/>
        </p:spPr>
        <p:txBody>
          <a:bodyPr wrap="square">
            <a:spAutoFit/>
          </a:bodyPr>
          <a:lstStyle/>
          <a:p>
            <a:pPr algn="just"/>
            <a:r>
              <a:rPr lang="en-GB" sz="2400" b="1" dirty="0">
                <a:latin typeface="Times New Roman" panose="02020603050405020304" pitchFamily="18" charset="0"/>
                <a:ea typeface="Cambria" panose="02040503050406030204" pitchFamily="18" charset="0"/>
                <a:cs typeface="Times New Roman" panose="02020603050405020304" pitchFamily="18" charset="0"/>
              </a:rPr>
              <a:t>CVR profiles of the Nigerian African Swine Fever  virus Genotype II (</a:t>
            </a:r>
            <a:r>
              <a:rPr lang="en-GB" sz="2400" b="1" dirty="0">
                <a:solidFill>
                  <a:srgbClr val="111111"/>
                </a:solidFill>
                <a:latin typeface="Times New Roman" panose="02020603050405020304" pitchFamily="18" charset="0"/>
                <a:ea typeface="Cambria" panose="02040503050406030204" pitchFamily="18" charset="0"/>
                <a:cs typeface="Times New Roman" panose="02020603050405020304" pitchFamily="18" charset="0"/>
              </a:rPr>
              <a:t>2020)</a:t>
            </a:r>
          </a:p>
        </p:txBody>
      </p:sp>
    </p:spTree>
    <p:extLst>
      <p:ext uri="{BB962C8B-B14F-4D97-AF65-F5344CB8AC3E}">
        <p14:creationId xmlns:p14="http://schemas.microsoft.com/office/powerpoint/2010/main" val="3628836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9CACB-DF48-4C62-935A-C04362745552}"/>
              </a:ext>
            </a:extLst>
          </p:cNvPr>
          <p:cNvPicPr>
            <a:picLocks noChangeAspect="1"/>
          </p:cNvPicPr>
          <p:nvPr/>
        </p:nvPicPr>
        <p:blipFill>
          <a:blip r:embed="rId2"/>
          <a:stretch>
            <a:fillRect/>
          </a:stretch>
        </p:blipFill>
        <p:spPr>
          <a:xfrm>
            <a:off x="0" y="1"/>
            <a:ext cx="1047565" cy="965724"/>
          </a:xfrm>
          <a:prstGeom prst="rect">
            <a:avLst/>
          </a:prstGeom>
        </p:spPr>
      </p:pic>
      <p:sp>
        <p:nvSpPr>
          <p:cNvPr id="2" name="Title 1">
            <a:extLst>
              <a:ext uri="{FF2B5EF4-FFF2-40B4-BE49-F238E27FC236}">
                <a16:creationId xmlns:a16="http://schemas.microsoft.com/office/drawing/2014/main" id="{F4342B9D-65B2-4C63-8B30-6F7B70CB4B44}"/>
              </a:ext>
            </a:extLst>
          </p:cNvPr>
          <p:cNvSpPr>
            <a:spLocks noGrp="1"/>
          </p:cNvSpPr>
          <p:nvPr>
            <p:ph type="title"/>
          </p:nvPr>
        </p:nvSpPr>
        <p:spPr>
          <a:xfrm>
            <a:off x="677334" y="609600"/>
            <a:ext cx="8596668" cy="686540"/>
          </a:xfrm>
        </p:spPr>
        <p:txBody>
          <a:bodyPr/>
          <a:lstStyle/>
          <a:p>
            <a:pPr algn="ctr"/>
            <a:r>
              <a:rPr lang="en-US" dirty="0">
                <a:solidFill>
                  <a:schemeClr val="tx1"/>
                </a:solidFill>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AFB11FCE-408D-4A51-9115-7CA605FD9304}"/>
              </a:ext>
            </a:extLst>
          </p:cNvPr>
          <p:cNvSpPr>
            <a:spLocks noGrp="1"/>
          </p:cNvSpPr>
          <p:nvPr>
            <p:ph idx="1"/>
          </p:nvPr>
        </p:nvSpPr>
        <p:spPr>
          <a:xfrm>
            <a:off x="204185" y="1189609"/>
            <a:ext cx="11754035" cy="4873840"/>
          </a:xfrm>
        </p:spPr>
        <p:txBody>
          <a:bodyPr/>
          <a:lstStyle/>
          <a:p>
            <a:endParaRPr lang="en-US" dirty="0"/>
          </a:p>
          <a:p>
            <a:r>
              <a:rPr lang="en-US" sz="2400" dirty="0">
                <a:latin typeface="Times New Roman" panose="02020603050405020304" pitchFamily="18" charset="0"/>
                <a:cs typeface="Times New Roman" panose="02020603050405020304" pitchFamily="18" charset="0"/>
              </a:rPr>
              <a:t>Currently, ASFV genotype I and II are circulating in Nigeria, and 22 variants of ASFV genotype I</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This study elucidates the continuous spread and emergence of ASFV genotype I  variants in pig farming areas in Nigeria</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increasing recovery of new variants of ASFV  in Nigeria shows the need for continuous national and regional surveillance</a:t>
            </a:r>
          </a:p>
        </p:txBody>
      </p:sp>
    </p:spTree>
    <p:extLst>
      <p:ext uri="{BB962C8B-B14F-4D97-AF65-F5344CB8AC3E}">
        <p14:creationId xmlns:p14="http://schemas.microsoft.com/office/powerpoint/2010/main" val="2084255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B07311-115D-4579-B2B7-AC41A04BDB58}"/>
              </a:ext>
            </a:extLst>
          </p:cNvPr>
          <p:cNvPicPr>
            <a:picLocks noChangeAspect="1"/>
          </p:cNvPicPr>
          <p:nvPr/>
        </p:nvPicPr>
        <p:blipFill>
          <a:blip r:embed="rId2"/>
          <a:stretch>
            <a:fillRect/>
          </a:stretch>
        </p:blipFill>
        <p:spPr>
          <a:xfrm>
            <a:off x="0" y="1"/>
            <a:ext cx="1047565" cy="965724"/>
          </a:xfrm>
          <a:prstGeom prst="rect">
            <a:avLst/>
          </a:prstGeom>
        </p:spPr>
      </p:pic>
      <p:sp>
        <p:nvSpPr>
          <p:cNvPr id="3" name="Content Placeholder 2">
            <a:extLst>
              <a:ext uri="{FF2B5EF4-FFF2-40B4-BE49-F238E27FC236}">
                <a16:creationId xmlns:a16="http://schemas.microsoft.com/office/drawing/2014/main" id="{6632854B-CE63-4F03-85AD-4F7B9B54372E}"/>
              </a:ext>
            </a:extLst>
          </p:cNvPr>
          <p:cNvSpPr>
            <a:spLocks noGrp="1"/>
          </p:cNvSpPr>
          <p:nvPr>
            <p:ph idx="1"/>
          </p:nvPr>
        </p:nvSpPr>
        <p:spPr>
          <a:xfrm>
            <a:off x="213064" y="1020932"/>
            <a:ext cx="10724225" cy="5567942"/>
          </a:xfrm>
        </p:spPr>
        <p:txBody>
          <a:bodyPr/>
          <a:lstStyle/>
          <a:p>
            <a:r>
              <a:rPr lang="en-US" dirty="0"/>
              <a:t>Dr. Charles  </a:t>
            </a:r>
            <a:r>
              <a:rPr lang="en-US" dirty="0" err="1"/>
              <a:t>Masembe</a:t>
            </a:r>
            <a:endParaRPr lang="en-US" dirty="0"/>
          </a:p>
          <a:p>
            <a:r>
              <a:rPr lang="en-US" dirty="0"/>
              <a:t>Dr. Luka Pam</a:t>
            </a:r>
          </a:p>
          <a:p>
            <a:r>
              <a:rPr lang="en-US" dirty="0"/>
              <a:t>Dr. Charles Lamien</a:t>
            </a:r>
          </a:p>
          <a:p>
            <a:endParaRPr lang="en-US" dirty="0"/>
          </a:p>
          <a:p>
            <a:endParaRPr lang="en-US" dirty="0"/>
          </a:p>
          <a:p>
            <a:endParaRPr lang="en-US" dirty="0"/>
          </a:p>
        </p:txBody>
      </p:sp>
      <p:pic>
        <p:nvPicPr>
          <p:cNvPr id="4" name="Picture 3" descr="http://afroarab-institute.org/wp-content/uploads/2015/10/logo-ua.jpg">
            <a:extLst>
              <a:ext uri="{FF2B5EF4-FFF2-40B4-BE49-F238E27FC236}">
                <a16:creationId xmlns:a16="http://schemas.microsoft.com/office/drawing/2014/main" id="{3EBDE3CF-3D2A-4D05-B22F-AD6B60B2A4D4}"/>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632" y="2322489"/>
            <a:ext cx="2143625" cy="1884684"/>
          </a:xfrm>
          <a:prstGeom prst="rect">
            <a:avLst/>
          </a:prstGeom>
          <a:noFill/>
          <a:ln>
            <a:noFill/>
          </a:ln>
        </p:spPr>
      </p:pic>
      <p:pic>
        <p:nvPicPr>
          <p:cNvPr id="5" name="Picture 4" descr="mage result for Makerere University logo">
            <a:extLst>
              <a:ext uri="{FF2B5EF4-FFF2-40B4-BE49-F238E27FC236}">
                <a16:creationId xmlns:a16="http://schemas.microsoft.com/office/drawing/2014/main" id="{FBB9BDA7-9C47-4168-9411-A1B16FF52A59}"/>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5091562" y="2102406"/>
            <a:ext cx="2008875" cy="2023526"/>
          </a:xfrm>
          <a:prstGeom prst="rect">
            <a:avLst/>
          </a:prstGeom>
          <a:noFill/>
          <a:ln>
            <a:noFill/>
          </a:ln>
        </p:spPr>
      </p:pic>
      <p:pic>
        <p:nvPicPr>
          <p:cNvPr id="6" name="Picture 1" descr="NVRI VOM LOGO 001">
            <a:extLst>
              <a:ext uri="{FF2B5EF4-FFF2-40B4-BE49-F238E27FC236}">
                <a16:creationId xmlns:a16="http://schemas.microsoft.com/office/drawing/2014/main" id="{815C73B2-A33B-4056-B532-280ED72BD825}"/>
              </a:ext>
            </a:extLst>
          </p:cNvPr>
          <p:cNvPicPr>
            <a:picLocks noChangeAspect="1" noChangeArrowheads="1"/>
          </p:cNvPicPr>
          <p:nvPr/>
        </p:nvPicPr>
        <p:blipFill>
          <a:blip r:embed="rId5">
            <a:lum bright="4000"/>
            <a:extLst>
              <a:ext uri="{28A0092B-C50C-407E-A947-70E740481C1C}">
                <a14:useLocalDpi xmlns:a14="http://schemas.microsoft.com/office/drawing/2010/main" val="0"/>
              </a:ext>
            </a:extLst>
          </a:blip>
          <a:srcRect/>
          <a:stretch>
            <a:fillRect/>
          </a:stretch>
        </p:blipFill>
        <p:spPr bwMode="auto">
          <a:xfrm>
            <a:off x="1085899" y="4535511"/>
            <a:ext cx="2104717" cy="185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872AEA5-0881-482E-B0C5-2EB9A2660877}"/>
              </a:ext>
            </a:extLst>
          </p:cNvPr>
          <p:cNvPicPr>
            <a:picLocks noChangeAspect="1"/>
          </p:cNvPicPr>
          <p:nvPr/>
        </p:nvPicPr>
        <p:blipFill>
          <a:blip r:embed="rId6"/>
          <a:stretch>
            <a:fillRect/>
          </a:stretch>
        </p:blipFill>
        <p:spPr>
          <a:xfrm>
            <a:off x="5188844" y="4340639"/>
            <a:ext cx="1814312" cy="2248235"/>
          </a:xfrm>
          <a:prstGeom prst="rect">
            <a:avLst/>
          </a:prstGeom>
        </p:spPr>
      </p:pic>
      <p:sp>
        <p:nvSpPr>
          <p:cNvPr id="8" name="Title 1">
            <a:extLst>
              <a:ext uri="{FF2B5EF4-FFF2-40B4-BE49-F238E27FC236}">
                <a16:creationId xmlns:a16="http://schemas.microsoft.com/office/drawing/2014/main" id="{F73FC157-88B1-4B15-AB5B-797EA20B6A76}"/>
              </a:ext>
            </a:extLst>
          </p:cNvPr>
          <p:cNvSpPr txBox="1">
            <a:spLocks/>
          </p:cNvSpPr>
          <p:nvPr/>
        </p:nvSpPr>
        <p:spPr>
          <a:xfrm>
            <a:off x="284085" y="154154"/>
            <a:ext cx="9034305" cy="71909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Times New Roman" panose="02020603050405020304" pitchFamily="18" charset="0"/>
                <a:cs typeface="Times New Roman" panose="02020603050405020304" pitchFamily="18" charset="0"/>
              </a:rPr>
              <a:t>Acknowledgments</a:t>
            </a:r>
          </a:p>
        </p:txBody>
      </p:sp>
      <p:pic>
        <p:nvPicPr>
          <p:cNvPr id="9" name="Picture 8" descr="Diagram&#10;&#10;Description automatically generated">
            <a:extLst>
              <a:ext uri="{FF2B5EF4-FFF2-40B4-BE49-F238E27FC236}">
                <a16:creationId xmlns:a16="http://schemas.microsoft.com/office/drawing/2014/main" id="{3EDC8BCC-C4B8-4FC5-B8AF-A1D5EFEB3871}"/>
              </a:ext>
            </a:extLst>
          </p:cNvPr>
          <p:cNvPicPr>
            <a:picLocks noChangeAspect="1"/>
          </p:cNvPicPr>
          <p:nvPr/>
        </p:nvPicPr>
        <p:blipFill>
          <a:blip r:embed="rId7">
            <a:alphaModFix/>
          </a:blip>
          <a:stretch>
            <a:fillRect/>
          </a:stretch>
        </p:blipFill>
        <p:spPr>
          <a:xfrm>
            <a:off x="7738037" y="3089019"/>
            <a:ext cx="2236307" cy="2236307"/>
          </a:xfrm>
          <a:prstGeom prst="rect">
            <a:avLst/>
          </a:prstGeom>
        </p:spPr>
      </p:pic>
    </p:spTree>
    <p:extLst>
      <p:ext uri="{BB962C8B-B14F-4D97-AF65-F5344CB8AC3E}">
        <p14:creationId xmlns:p14="http://schemas.microsoft.com/office/powerpoint/2010/main" val="3061341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NVRI VOM LOGO 001">
            <a:extLst>
              <a:ext uri="{FF2B5EF4-FFF2-40B4-BE49-F238E27FC236}">
                <a16:creationId xmlns:a16="http://schemas.microsoft.com/office/drawing/2014/main" id="{C8814A60-4812-43BD-BEC5-9631BC5B0113}"/>
              </a:ext>
            </a:extLst>
          </p:cNvPr>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9900852" y="4918229"/>
            <a:ext cx="2104717" cy="185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77E74D6D-607D-4771-8292-C2F34C74641A}"/>
              </a:ext>
            </a:extLst>
          </p:cNvPr>
          <p:cNvSpPr>
            <a:spLocks noGrp="1"/>
          </p:cNvSpPr>
          <p:nvPr>
            <p:ph type="title"/>
          </p:nvPr>
        </p:nvSpPr>
        <p:spPr>
          <a:xfrm>
            <a:off x="186431" y="1602419"/>
            <a:ext cx="11618466" cy="1594908"/>
          </a:xfrm>
        </p:spPr>
        <p:txBody>
          <a:bodyPr>
            <a:normAutofit fontScale="90000"/>
          </a:bodyPr>
          <a:lstStyle/>
          <a:p>
            <a:pPr algn="just"/>
            <a:r>
              <a:rPr lang="en-US" b="1" dirty="0">
                <a:solidFill>
                  <a:schemeClr val="tx1"/>
                </a:solidFill>
                <a:latin typeface="Times New Roman" panose="02020603050405020304" pitchFamily="18" charset="0"/>
                <a:cs typeface="Times New Roman" panose="02020603050405020304" pitchFamily="18" charset="0"/>
              </a:rPr>
              <a:t>Diverse genotypes and variants of African swine fever virus in Nigeria: the need for continuous surveillance</a:t>
            </a:r>
            <a:endParaRPr lang="fr-FR" b="1" dirty="0">
              <a:solidFill>
                <a:schemeClr val="tx1"/>
              </a:solidFill>
              <a:latin typeface="Times New Roman" panose="02020603050405020304" pitchFamily="18" charset="0"/>
              <a:cs typeface="Times New Roman" panose="02020603050405020304" pitchFamily="18" charset="0"/>
            </a:endParaRPr>
          </a:p>
        </p:txBody>
      </p:sp>
      <p:sp>
        <p:nvSpPr>
          <p:cNvPr id="3" name="Espace réservé du texte 2">
            <a:extLst>
              <a:ext uri="{FF2B5EF4-FFF2-40B4-BE49-F238E27FC236}">
                <a16:creationId xmlns:a16="http://schemas.microsoft.com/office/drawing/2014/main" id="{536C10C6-2651-42B8-8CC1-B29A62F78B7C}"/>
              </a:ext>
            </a:extLst>
          </p:cNvPr>
          <p:cNvSpPr>
            <a:spLocks noGrp="1"/>
          </p:cNvSpPr>
          <p:nvPr>
            <p:ph type="body" idx="1"/>
          </p:nvPr>
        </p:nvSpPr>
        <p:spPr>
          <a:xfrm>
            <a:off x="186431" y="3660673"/>
            <a:ext cx="10662082" cy="1370746"/>
          </a:xfrm>
        </p:spPr>
        <p:txBody>
          <a:bodyPr>
            <a:normAutofit/>
          </a:bodyPr>
          <a:lstStyle/>
          <a:p>
            <a:pPr algn="ctr"/>
            <a:r>
              <a:rPr lang="fr-FR" sz="2400" b="1" dirty="0" err="1">
                <a:solidFill>
                  <a:schemeClr val="tx1"/>
                </a:solidFill>
                <a:latin typeface="Times New Roman" panose="02020603050405020304" pitchFamily="18" charset="0"/>
                <a:cs typeface="Times New Roman" panose="02020603050405020304" pitchFamily="18" charset="0"/>
              </a:rPr>
              <a:t>Adeyinka</a:t>
            </a:r>
            <a:r>
              <a:rPr lang="fr-FR" sz="2400" b="1" dirty="0">
                <a:solidFill>
                  <a:schemeClr val="tx1"/>
                </a:solidFill>
                <a:latin typeface="Times New Roman" panose="02020603050405020304" pitchFamily="18" charset="0"/>
                <a:cs typeface="Times New Roman" panose="02020603050405020304" pitchFamily="18" charset="0"/>
              </a:rPr>
              <a:t> Jeremy </a:t>
            </a:r>
            <a:r>
              <a:rPr lang="fr-FR" sz="2400" b="1" dirty="0" err="1">
                <a:solidFill>
                  <a:schemeClr val="tx1"/>
                </a:solidFill>
                <a:latin typeface="Times New Roman" panose="02020603050405020304" pitchFamily="18" charset="0"/>
                <a:cs typeface="Times New Roman" panose="02020603050405020304" pitchFamily="18" charset="0"/>
              </a:rPr>
              <a:t>Adedeji</a:t>
            </a:r>
            <a:endParaRPr lang="fr-FR" sz="2400" b="1" dirty="0">
              <a:solidFill>
                <a:schemeClr val="tx1"/>
              </a:solidFill>
              <a:latin typeface="Times New Roman" panose="02020603050405020304" pitchFamily="18" charset="0"/>
              <a:cs typeface="Times New Roman" panose="02020603050405020304" pitchFamily="18" charset="0"/>
            </a:endParaRPr>
          </a:p>
          <a:p>
            <a:pPr algn="ctr"/>
            <a:r>
              <a:rPr lang="fr-FR" dirty="0">
                <a:solidFill>
                  <a:schemeClr val="tx1"/>
                </a:solidFill>
              </a:rPr>
              <a:t>National </a:t>
            </a:r>
            <a:r>
              <a:rPr lang="fr-FR" dirty="0" err="1">
                <a:solidFill>
                  <a:schemeClr val="tx1"/>
                </a:solidFill>
              </a:rPr>
              <a:t>Veterinary</a:t>
            </a:r>
            <a:r>
              <a:rPr lang="fr-FR" dirty="0">
                <a:solidFill>
                  <a:schemeClr val="tx1"/>
                </a:solidFill>
              </a:rPr>
              <a:t> </a:t>
            </a:r>
            <a:r>
              <a:rPr lang="fr-FR" dirty="0" err="1">
                <a:solidFill>
                  <a:schemeClr val="tx1"/>
                </a:solidFill>
              </a:rPr>
              <a:t>Research</a:t>
            </a:r>
            <a:r>
              <a:rPr lang="fr-FR" dirty="0">
                <a:solidFill>
                  <a:schemeClr val="tx1"/>
                </a:solidFill>
              </a:rPr>
              <a:t> Institute, </a:t>
            </a:r>
            <a:r>
              <a:rPr lang="fr-FR" dirty="0" err="1">
                <a:solidFill>
                  <a:schemeClr val="tx1"/>
                </a:solidFill>
              </a:rPr>
              <a:t>Vom</a:t>
            </a:r>
            <a:r>
              <a:rPr lang="fr-FR" dirty="0">
                <a:solidFill>
                  <a:schemeClr val="tx1"/>
                </a:solidFill>
              </a:rPr>
              <a:t> Nigeria</a:t>
            </a:r>
          </a:p>
        </p:txBody>
      </p:sp>
      <p:pic>
        <p:nvPicPr>
          <p:cNvPr id="5" name="Picture 4">
            <a:extLst>
              <a:ext uri="{FF2B5EF4-FFF2-40B4-BE49-F238E27FC236}">
                <a16:creationId xmlns:a16="http://schemas.microsoft.com/office/drawing/2014/main" id="{CC0ECEEB-6B58-1840-F2BF-2C5EB93F7153}"/>
              </a:ext>
            </a:extLst>
          </p:cNvPr>
          <p:cNvPicPr>
            <a:picLocks noChangeAspect="1"/>
          </p:cNvPicPr>
          <p:nvPr/>
        </p:nvPicPr>
        <p:blipFill>
          <a:blip r:embed="rId3"/>
          <a:stretch>
            <a:fillRect/>
          </a:stretch>
        </p:blipFill>
        <p:spPr>
          <a:xfrm>
            <a:off x="0" y="0"/>
            <a:ext cx="1828800" cy="1685925"/>
          </a:xfrm>
          <a:prstGeom prst="rect">
            <a:avLst/>
          </a:prstGeom>
        </p:spPr>
      </p:pic>
    </p:spTree>
    <p:extLst>
      <p:ext uri="{BB962C8B-B14F-4D97-AF65-F5344CB8AC3E}">
        <p14:creationId xmlns:p14="http://schemas.microsoft.com/office/powerpoint/2010/main" val="124370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EF3CEF-70C5-454A-9C49-A31450A740C5}"/>
              </a:ext>
            </a:extLst>
          </p:cNvPr>
          <p:cNvPicPr>
            <a:picLocks noChangeAspect="1"/>
          </p:cNvPicPr>
          <p:nvPr/>
        </p:nvPicPr>
        <p:blipFill>
          <a:blip r:embed="rId2"/>
          <a:stretch>
            <a:fillRect/>
          </a:stretch>
        </p:blipFill>
        <p:spPr>
          <a:xfrm>
            <a:off x="0" y="1"/>
            <a:ext cx="1118586" cy="1031196"/>
          </a:xfrm>
          <a:prstGeom prst="rect">
            <a:avLst/>
          </a:prstGeom>
        </p:spPr>
      </p:pic>
      <p:sp>
        <p:nvSpPr>
          <p:cNvPr id="2" name="Title 1">
            <a:extLst>
              <a:ext uri="{FF2B5EF4-FFF2-40B4-BE49-F238E27FC236}">
                <a16:creationId xmlns:a16="http://schemas.microsoft.com/office/drawing/2014/main" id="{ADE983AC-3DA1-4F84-91B0-5FC78096053C}"/>
              </a:ext>
            </a:extLst>
          </p:cNvPr>
          <p:cNvSpPr>
            <a:spLocks noGrp="1"/>
          </p:cNvSpPr>
          <p:nvPr>
            <p:ph type="title"/>
          </p:nvPr>
        </p:nvSpPr>
        <p:spPr>
          <a:xfrm>
            <a:off x="615190" y="149440"/>
            <a:ext cx="8596668" cy="597764"/>
          </a:xfrm>
        </p:spPr>
        <p:txBody>
          <a:bodyPr>
            <a:noAutofit/>
          </a:bodyPr>
          <a:lstStyle/>
          <a:p>
            <a:pPr algn="ctr"/>
            <a:r>
              <a:rPr lang="en-US" sz="4000" dirty="0">
                <a:solidFill>
                  <a:schemeClr val="tx1"/>
                </a:solidFill>
                <a:latin typeface="Times New Roman" panose="02020603050405020304" pitchFamily="18" charset="0"/>
                <a:cs typeface="Times New Roman" panose="02020603050405020304" pitchFamily="18" charset="0"/>
              </a:rPr>
              <a:t>Background</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A6B8BC-E6E8-45A5-A11F-AFE15B430C13}"/>
              </a:ext>
            </a:extLst>
          </p:cNvPr>
          <p:cNvSpPr>
            <a:spLocks noGrp="1"/>
          </p:cNvSpPr>
          <p:nvPr>
            <p:ph idx="1"/>
          </p:nvPr>
        </p:nvSpPr>
        <p:spPr>
          <a:xfrm>
            <a:off x="97652" y="887767"/>
            <a:ext cx="11789547" cy="5521911"/>
          </a:xfrm>
        </p:spPr>
        <p:txBody>
          <a:bodyPr>
            <a:normAutofit/>
          </a:bodyPr>
          <a:lstStyle/>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Nigeria has a population of over 7 million pigs </a:t>
            </a:r>
          </a:p>
          <a:p>
            <a:pPr>
              <a:buFont typeface="Wingdings" panose="05000000000000000000" pitchFamily="2" charset="2"/>
              <a:buChar char="Ø"/>
            </a:pP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Pig husbandry system in Nigeria is differentiated into mostly free-roaming/extensive, semi-intensive intensive pig production systems in pig-producing areas in Northern Nigeria </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Intensive commercial/communal pig estates in Southern Nigeria</a:t>
            </a:r>
          </a:p>
        </p:txBody>
      </p:sp>
      <p:pic>
        <p:nvPicPr>
          <p:cNvPr id="4" name="Picture 3">
            <a:extLst>
              <a:ext uri="{FF2B5EF4-FFF2-40B4-BE49-F238E27FC236}">
                <a16:creationId xmlns:a16="http://schemas.microsoft.com/office/drawing/2014/main" id="{5CB37DAB-0D1F-4C93-9650-9F4A3B25D36E}"/>
              </a:ext>
            </a:extLst>
          </p:cNvPr>
          <p:cNvPicPr>
            <a:picLocks noChangeAspect="1"/>
          </p:cNvPicPr>
          <p:nvPr/>
        </p:nvPicPr>
        <p:blipFill>
          <a:blip r:embed="rId3"/>
          <a:stretch>
            <a:fillRect/>
          </a:stretch>
        </p:blipFill>
        <p:spPr>
          <a:xfrm>
            <a:off x="559293" y="3648722"/>
            <a:ext cx="4491043" cy="2991035"/>
          </a:xfrm>
          <a:prstGeom prst="rect">
            <a:avLst/>
          </a:prstGeom>
        </p:spPr>
      </p:pic>
      <p:pic>
        <p:nvPicPr>
          <p:cNvPr id="5" name="Picture 4">
            <a:extLst>
              <a:ext uri="{FF2B5EF4-FFF2-40B4-BE49-F238E27FC236}">
                <a16:creationId xmlns:a16="http://schemas.microsoft.com/office/drawing/2014/main" id="{262E9FEC-6020-4346-89FE-F7BB38C87733}"/>
              </a:ext>
            </a:extLst>
          </p:cNvPr>
          <p:cNvPicPr>
            <a:picLocks noChangeAspect="1"/>
          </p:cNvPicPr>
          <p:nvPr/>
        </p:nvPicPr>
        <p:blipFill>
          <a:blip r:embed="rId4"/>
          <a:stretch>
            <a:fillRect/>
          </a:stretch>
        </p:blipFill>
        <p:spPr>
          <a:xfrm>
            <a:off x="6185432" y="3717524"/>
            <a:ext cx="4491045" cy="2991036"/>
          </a:xfrm>
          <a:prstGeom prst="rect">
            <a:avLst/>
          </a:prstGeom>
        </p:spPr>
      </p:pic>
    </p:spTree>
    <p:extLst>
      <p:ext uri="{BB962C8B-B14F-4D97-AF65-F5344CB8AC3E}">
        <p14:creationId xmlns:p14="http://schemas.microsoft.com/office/powerpoint/2010/main" val="287194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C9F488-0875-4329-BC61-BC7D01E0EFC4}"/>
              </a:ext>
            </a:extLst>
          </p:cNvPr>
          <p:cNvPicPr>
            <a:picLocks noChangeAspect="1"/>
          </p:cNvPicPr>
          <p:nvPr/>
        </p:nvPicPr>
        <p:blipFill>
          <a:blip r:embed="rId2"/>
          <a:stretch>
            <a:fillRect/>
          </a:stretch>
        </p:blipFill>
        <p:spPr>
          <a:xfrm>
            <a:off x="0" y="1"/>
            <a:ext cx="1047565" cy="965724"/>
          </a:xfrm>
          <a:prstGeom prst="rect">
            <a:avLst/>
          </a:prstGeom>
        </p:spPr>
      </p:pic>
      <p:sp>
        <p:nvSpPr>
          <p:cNvPr id="3" name="Content Placeholder 2">
            <a:extLst>
              <a:ext uri="{FF2B5EF4-FFF2-40B4-BE49-F238E27FC236}">
                <a16:creationId xmlns:a16="http://schemas.microsoft.com/office/drawing/2014/main" id="{AEA6B8BC-E6E8-45A5-A11F-AFE15B430C13}"/>
              </a:ext>
            </a:extLst>
          </p:cNvPr>
          <p:cNvSpPr>
            <a:spLocks noGrp="1"/>
          </p:cNvSpPr>
          <p:nvPr>
            <p:ph idx="1"/>
          </p:nvPr>
        </p:nvSpPr>
        <p:spPr>
          <a:xfrm>
            <a:off x="97653" y="585928"/>
            <a:ext cx="10804126" cy="5832628"/>
          </a:xfrm>
        </p:spPr>
        <p:txBody>
          <a:bodyPr>
            <a:normAutofit/>
          </a:bodyPr>
          <a:lstStyle/>
          <a:p>
            <a:pPr>
              <a:buFont typeface="Wingdings" panose="05000000000000000000" pitchFamily="2" charset="2"/>
              <a:buChar char="Ø"/>
            </a:pPr>
            <a:endParaRPr lang="en-US" dirty="0"/>
          </a:p>
          <a:p>
            <a:pPr>
              <a:buFont typeface="Wingdings" panose="05000000000000000000" pitchFamily="2" charset="2"/>
              <a:buChar char="Ø"/>
            </a:pPr>
            <a:r>
              <a:rPr lang="en-US" dirty="0"/>
              <a:t>African swine fever virus(ASFV) was first introduced  into Nigeria in 1997 via the trading of live pigs along the Benin Republic-Nigerian  border</a:t>
            </a:r>
          </a:p>
          <a:p>
            <a:r>
              <a:rPr lang="en-US" dirty="0"/>
              <a:t>Most reports of  ASF outbreaks  in Nigeria have been in  domestic pigs, but ASFV has  also been reported in forest pigs and warthog</a:t>
            </a:r>
          </a:p>
          <a:p>
            <a:pPr marL="0" indent="0">
              <a:buNone/>
            </a:pPr>
            <a:endParaRPr lang="en-US" dirty="0"/>
          </a:p>
          <a:p>
            <a:r>
              <a:rPr lang="en-US" dirty="0"/>
              <a:t>Due to cultural reasons, demand for live pigs in Nigeria is high and these pigs are mostly sold through live pig markets</a:t>
            </a:r>
          </a:p>
          <a:p>
            <a:pPr marL="0" indent="0">
              <a:buNone/>
            </a:pPr>
            <a:endParaRPr lang="en-US" dirty="0"/>
          </a:p>
          <a:p>
            <a:r>
              <a:rPr lang="en-US" dirty="0"/>
              <a:t>Live pig markets in Nigeria are hotspots of ASF </a:t>
            </a:r>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20CE17B3-0588-4B41-A7F3-82D5659284D7}"/>
              </a:ext>
            </a:extLst>
          </p:cNvPr>
          <p:cNvPicPr>
            <a:picLocks noChangeAspect="1"/>
          </p:cNvPicPr>
          <p:nvPr/>
        </p:nvPicPr>
        <p:blipFill>
          <a:blip r:embed="rId3"/>
          <a:stretch>
            <a:fillRect/>
          </a:stretch>
        </p:blipFill>
        <p:spPr>
          <a:xfrm>
            <a:off x="6328590" y="3619830"/>
            <a:ext cx="5353365" cy="2946241"/>
          </a:xfrm>
          <a:prstGeom prst="rect">
            <a:avLst/>
          </a:prstGeom>
        </p:spPr>
      </p:pic>
      <p:sp>
        <p:nvSpPr>
          <p:cNvPr id="7" name="Title 1">
            <a:extLst>
              <a:ext uri="{FF2B5EF4-FFF2-40B4-BE49-F238E27FC236}">
                <a16:creationId xmlns:a16="http://schemas.microsoft.com/office/drawing/2014/main" id="{06A7667F-E77C-4D50-A28E-4A33A984DD48}"/>
              </a:ext>
            </a:extLst>
          </p:cNvPr>
          <p:cNvSpPr txBox="1">
            <a:spLocks/>
          </p:cNvSpPr>
          <p:nvPr/>
        </p:nvSpPr>
        <p:spPr>
          <a:xfrm>
            <a:off x="628711" y="11836"/>
            <a:ext cx="8596668" cy="5977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chemeClr val="tx1"/>
                </a:solidFill>
                <a:latin typeface="Times New Roman" panose="02020603050405020304" pitchFamily="18" charset="0"/>
                <a:cs typeface="Times New Roman" panose="02020603050405020304" pitchFamily="18" charset="0"/>
              </a:rPr>
              <a:t>Background</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01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DAB11-D6EA-4FFE-AE22-84F36E2985B4}"/>
              </a:ext>
            </a:extLst>
          </p:cNvPr>
          <p:cNvPicPr>
            <a:picLocks noChangeAspect="1"/>
          </p:cNvPicPr>
          <p:nvPr/>
        </p:nvPicPr>
        <p:blipFill>
          <a:blip r:embed="rId2"/>
          <a:stretch>
            <a:fillRect/>
          </a:stretch>
        </p:blipFill>
        <p:spPr>
          <a:xfrm>
            <a:off x="0" y="1"/>
            <a:ext cx="1047565" cy="965724"/>
          </a:xfrm>
          <a:prstGeom prst="rect">
            <a:avLst/>
          </a:prstGeom>
        </p:spPr>
      </p:pic>
      <p:sp>
        <p:nvSpPr>
          <p:cNvPr id="3" name="Content Placeholder 2">
            <a:extLst>
              <a:ext uri="{FF2B5EF4-FFF2-40B4-BE49-F238E27FC236}">
                <a16:creationId xmlns:a16="http://schemas.microsoft.com/office/drawing/2014/main" id="{013A213E-D222-4161-AAC0-C320501B941C}"/>
              </a:ext>
            </a:extLst>
          </p:cNvPr>
          <p:cNvSpPr>
            <a:spLocks noGrp="1"/>
          </p:cNvSpPr>
          <p:nvPr>
            <p:ph idx="1"/>
          </p:nvPr>
        </p:nvSpPr>
        <p:spPr>
          <a:xfrm>
            <a:off x="159249" y="533153"/>
            <a:ext cx="11944767" cy="6189748"/>
          </a:xfrm>
        </p:spPr>
        <p:txBody>
          <a:bodyPr>
            <a:normAutofit/>
          </a:bodyPr>
          <a:lstStyle/>
          <a:p>
            <a:pPr>
              <a:buFont typeface="Wingdings" panose="05000000000000000000" pitchFamily="2" charset="2"/>
              <a:buChar char="Ø"/>
            </a:pPr>
            <a:endParaRPr lang="en-US" sz="1400" dirty="0"/>
          </a:p>
          <a:p>
            <a:pPr>
              <a:buFont typeface="Wingdings" panose="05000000000000000000" pitchFamily="2" charset="2"/>
              <a:buChar char="Ø"/>
            </a:pPr>
            <a:r>
              <a:rPr lang="en-US" sz="1400" dirty="0"/>
              <a:t>ASFV is a relatively stable DNA virus with low mutation rates and no  closely related viruses </a:t>
            </a:r>
          </a:p>
          <a:p>
            <a:endParaRPr lang="en-US" sz="1400" dirty="0"/>
          </a:p>
          <a:p>
            <a:r>
              <a:rPr lang="en-US" sz="1400" dirty="0"/>
              <a:t>However, certain regions of the virus such as the CVR of </a:t>
            </a:r>
            <a:r>
              <a:rPr lang="en-US" sz="1400" i="1" dirty="0"/>
              <a:t>the B602L </a:t>
            </a:r>
            <a:r>
              <a:rPr lang="en-US" sz="1400" dirty="0"/>
              <a:t>gene are prone to mutations leading to the creation of new ASFV variants</a:t>
            </a:r>
          </a:p>
          <a:p>
            <a:pPr marL="0" indent="0">
              <a:buNone/>
            </a:pPr>
            <a:endParaRPr lang="en-US" sz="1400" dirty="0"/>
          </a:p>
          <a:p>
            <a:r>
              <a:rPr lang="en-US" sz="1400" dirty="0"/>
              <a:t>Molecular characterization of ASFV can be used for investigating the source and extent of outbreaks and possible genetic diversity of circulating viral strains</a:t>
            </a:r>
          </a:p>
          <a:p>
            <a:endParaRPr lang="en-US" sz="1400" dirty="0"/>
          </a:p>
          <a:p>
            <a:r>
              <a:rPr lang="en-US" sz="1400" dirty="0"/>
              <a:t> Limited genetic information  is available in the public domain on  Nigerian ASFVs </a:t>
            </a:r>
          </a:p>
          <a:p>
            <a:endParaRPr lang="en-US" sz="1400" dirty="0"/>
          </a:p>
          <a:p>
            <a:endParaRPr lang="en-US" sz="1400" dirty="0"/>
          </a:p>
          <a:p>
            <a:r>
              <a:rPr lang="en-US" sz="1400" dirty="0"/>
              <a:t> The epidemiology and probable drivers of the disease in Nigeria are poorly understood</a:t>
            </a:r>
          </a:p>
          <a:p>
            <a:endParaRPr lang="en-US" sz="1400" dirty="0"/>
          </a:p>
          <a:p>
            <a:r>
              <a:rPr lang="en-US" sz="1400" dirty="0"/>
              <a:t>Genetic characterization of circulating ASFV to shed light on possible insights into the course </a:t>
            </a:r>
          </a:p>
          <a:p>
            <a:pPr marL="0" indent="0">
              <a:buNone/>
            </a:pPr>
            <a:r>
              <a:rPr lang="en-US" sz="1400" dirty="0"/>
              <a:t>       and characteristics of these outbreaks</a:t>
            </a:r>
          </a:p>
          <a:p>
            <a:pPr marL="3657600" lvl="8" indent="0">
              <a:buNone/>
            </a:pPr>
            <a:endParaRPr lang="en-US" sz="1400" dirty="0"/>
          </a:p>
          <a:p>
            <a:pPr marL="3657600" lvl="8" indent="0">
              <a:buNone/>
            </a:pPr>
            <a:r>
              <a:rPr lang="en-US" dirty="0"/>
              <a:t>                                                   </a:t>
            </a:r>
            <a:r>
              <a:rPr lang="en-US" sz="1600" dirty="0" err="1"/>
              <a:t>Alkhamis</a:t>
            </a:r>
            <a:r>
              <a:rPr lang="en-US" sz="1600" dirty="0"/>
              <a:t> et al.,</a:t>
            </a:r>
            <a:r>
              <a:rPr lang="en-US" sz="1600" i="1" dirty="0"/>
              <a:t> </a:t>
            </a:r>
            <a:r>
              <a:rPr lang="en-US" sz="1600" dirty="0"/>
              <a:t>2018</a:t>
            </a:r>
          </a:p>
          <a:p>
            <a:pPr marL="0" indent="0">
              <a:buNone/>
            </a:pPr>
            <a:endParaRPr lang="en-US" sz="1400" dirty="0"/>
          </a:p>
          <a:p>
            <a:endParaRPr lang="en-US" dirty="0"/>
          </a:p>
          <a:p>
            <a:pPr marL="0" indent="0">
              <a:buNone/>
            </a:pPr>
            <a:endParaRPr lang="en-US" dirty="0"/>
          </a:p>
          <a:p>
            <a:endParaRPr lang="en-US" dirty="0"/>
          </a:p>
          <a:p>
            <a:pPr marL="0" indent="0">
              <a:buNone/>
            </a:pPr>
            <a:endParaRPr lang="en-US" dirty="0"/>
          </a:p>
        </p:txBody>
      </p:sp>
      <p:sp>
        <p:nvSpPr>
          <p:cNvPr id="7" name="Title 1">
            <a:extLst>
              <a:ext uri="{FF2B5EF4-FFF2-40B4-BE49-F238E27FC236}">
                <a16:creationId xmlns:a16="http://schemas.microsoft.com/office/drawing/2014/main" id="{4082E1EC-D132-4662-A490-C88C9EF936AD}"/>
              </a:ext>
            </a:extLst>
          </p:cNvPr>
          <p:cNvSpPr>
            <a:spLocks noGrp="1"/>
          </p:cNvSpPr>
          <p:nvPr>
            <p:ph type="title"/>
          </p:nvPr>
        </p:nvSpPr>
        <p:spPr>
          <a:xfrm>
            <a:off x="633475" y="-127247"/>
            <a:ext cx="8596312" cy="777696"/>
          </a:xfrm>
        </p:spPr>
        <p:txBody>
          <a:bodyPr>
            <a:noAutofit/>
          </a:bodyPr>
          <a:lstStyle/>
          <a:p>
            <a:pPr algn="ctr"/>
            <a:r>
              <a:rPr lang="en-US" sz="4000" dirty="0">
                <a:solidFill>
                  <a:schemeClr val="tx1"/>
                </a:solidFill>
                <a:latin typeface="Times New Roman" panose="02020603050405020304" pitchFamily="18" charset="0"/>
                <a:cs typeface="Times New Roman" panose="02020603050405020304" pitchFamily="18" charset="0"/>
              </a:rPr>
              <a:t>Background</a:t>
            </a:r>
            <a:br>
              <a:rPr lang="en-US" sz="4000" dirty="0">
                <a:solidFill>
                  <a:schemeClr val="tx1"/>
                </a:solidFill>
                <a:latin typeface="Times New Roman" panose="02020603050405020304" pitchFamily="18" charset="0"/>
                <a:cs typeface="Times New Roman" panose="02020603050405020304" pitchFamily="18" charset="0"/>
              </a:rPr>
            </a:b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7AF905E-FB84-4FDF-9ABD-277EA47C959D}"/>
              </a:ext>
            </a:extLst>
          </p:cNvPr>
          <p:cNvPicPr>
            <a:picLocks noChangeAspect="1"/>
          </p:cNvPicPr>
          <p:nvPr/>
        </p:nvPicPr>
        <p:blipFill>
          <a:blip r:embed="rId3"/>
          <a:stretch>
            <a:fillRect/>
          </a:stretch>
        </p:blipFill>
        <p:spPr>
          <a:xfrm>
            <a:off x="8606673" y="2824863"/>
            <a:ext cx="3426078" cy="3898038"/>
          </a:xfrm>
          <a:prstGeom prst="rect">
            <a:avLst/>
          </a:prstGeom>
        </p:spPr>
      </p:pic>
    </p:spTree>
    <p:extLst>
      <p:ext uri="{BB962C8B-B14F-4D97-AF65-F5344CB8AC3E}">
        <p14:creationId xmlns:p14="http://schemas.microsoft.com/office/powerpoint/2010/main" val="864844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784B45-06B3-428C-A082-73B236A93911}"/>
              </a:ext>
            </a:extLst>
          </p:cNvPr>
          <p:cNvPicPr>
            <a:picLocks noChangeAspect="1"/>
          </p:cNvPicPr>
          <p:nvPr/>
        </p:nvPicPr>
        <p:blipFill>
          <a:blip r:embed="rId2"/>
          <a:stretch>
            <a:fillRect/>
          </a:stretch>
        </p:blipFill>
        <p:spPr>
          <a:xfrm>
            <a:off x="0" y="1"/>
            <a:ext cx="1047565" cy="965724"/>
          </a:xfrm>
          <a:prstGeom prst="rect">
            <a:avLst/>
          </a:prstGeom>
        </p:spPr>
      </p:pic>
      <p:sp>
        <p:nvSpPr>
          <p:cNvPr id="2" name="Title 1">
            <a:extLst>
              <a:ext uri="{FF2B5EF4-FFF2-40B4-BE49-F238E27FC236}">
                <a16:creationId xmlns:a16="http://schemas.microsoft.com/office/drawing/2014/main" id="{18059B33-427A-4563-AF02-95A41D891B7A}"/>
              </a:ext>
            </a:extLst>
          </p:cNvPr>
          <p:cNvSpPr>
            <a:spLocks noGrp="1"/>
          </p:cNvSpPr>
          <p:nvPr>
            <p:ph type="title"/>
          </p:nvPr>
        </p:nvSpPr>
        <p:spPr>
          <a:xfrm>
            <a:off x="239697" y="390618"/>
            <a:ext cx="9034305" cy="719092"/>
          </a:xfrm>
        </p:spPr>
        <p:txBody>
          <a:bodyPr/>
          <a:lstStyle/>
          <a:p>
            <a:pPr algn="ctr"/>
            <a:r>
              <a:rPr lang="en-US" dirty="0">
                <a:solidFill>
                  <a:schemeClr val="tx1"/>
                </a:solidFill>
                <a:latin typeface="Times New Roman" panose="02020603050405020304" pitchFamily="18" charset="0"/>
                <a:cs typeface="Times New Roman" panose="02020603050405020304" pitchFamily="18" charset="0"/>
              </a:rPr>
              <a:t>Methods</a:t>
            </a:r>
          </a:p>
        </p:txBody>
      </p:sp>
      <p:sp>
        <p:nvSpPr>
          <p:cNvPr id="3" name="Content Placeholder 2">
            <a:extLst>
              <a:ext uri="{FF2B5EF4-FFF2-40B4-BE49-F238E27FC236}">
                <a16:creationId xmlns:a16="http://schemas.microsoft.com/office/drawing/2014/main" id="{61E2D7DF-15D1-4979-AB61-7F3769939F2B}"/>
              </a:ext>
            </a:extLst>
          </p:cNvPr>
          <p:cNvSpPr>
            <a:spLocks noGrp="1"/>
          </p:cNvSpPr>
          <p:nvPr>
            <p:ph idx="1"/>
          </p:nvPr>
        </p:nvSpPr>
        <p:spPr>
          <a:xfrm>
            <a:off x="133165" y="1109711"/>
            <a:ext cx="11469949" cy="4181380"/>
          </a:xfrm>
        </p:spPr>
        <p:txBody>
          <a:bodyPr/>
          <a:lstStyle/>
          <a:p>
            <a:pPr>
              <a:buFont typeface="Wingdings" panose="05000000000000000000" pitchFamily="2" charset="2"/>
              <a:buChar char="Ø"/>
            </a:pPr>
            <a:r>
              <a:rPr lang="en-US" dirty="0"/>
              <a:t>Molecular characterization of Nigeria ASFVs (2016-2021) </a:t>
            </a:r>
          </a:p>
          <a:p>
            <a:pPr>
              <a:buFont typeface="Wingdings" panose="05000000000000000000" pitchFamily="2" charset="2"/>
              <a:buChar char="Ø"/>
            </a:pPr>
            <a:r>
              <a:rPr lang="en-US" dirty="0"/>
              <a:t>ASFV positive characterized (60) </a:t>
            </a:r>
          </a:p>
          <a:p>
            <a:r>
              <a:rPr lang="en-US" dirty="0"/>
              <a:t>Selected ASFV genes were characterized: </a:t>
            </a:r>
          </a:p>
          <a:p>
            <a:pPr lvl="1"/>
            <a:r>
              <a:rPr lang="en-US" dirty="0"/>
              <a:t>The regions were the C-terminal end of the </a:t>
            </a:r>
            <a:r>
              <a:rPr lang="en-US" i="1" dirty="0"/>
              <a:t>B646L</a:t>
            </a:r>
            <a:r>
              <a:rPr lang="en-US" dirty="0"/>
              <a:t>gene encoding the </a:t>
            </a:r>
            <a:r>
              <a:rPr lang="en-US" i="1" dirty="0"/>
              <a:t>p72 </a:t>
            </a:r>
            <a:r>
              <a:rPr lang="en-US" dirty="0"/>
              <a:t>protein, </a:t>
            </a:r>
          </a:p>
          <a:p>
            <a:pPr lvl="1"/>
            <a:r>
              <a:rPr lang="en-US" dirty="0"/>
              <a:t>Full length of </a:t>
            </a:r>
            <a:r>
              <a:rPr lang="en-US" i="1" dirty="0"/>
              <a:t>E183L </a:t>
            </a:r>
            <a:r>
              <a:rPr lang="en-US" dirty="0"/>
              <a:t>gene encoding </a:t>
            </a:r>
            <a:r>
              <a:rPr lang="en-US" i="1" dirty="0"/>
              <a:t>p54 </a:t>
            </a:r>
            <a:r>
              <a:rPr lang="en-US" dirty="0"/>
              <a:t>protein, </a:t>
            </a:r>
          </a:p>
          <a:p>
            <a:pPr lvl="1"/>
            <a:r>
              <a:rPr lang="en-US" dirty="0"/>
              <a:t>Central variable region (CVR) within the </a:t>
            </a:r>
            <a:r>
              <a:rPr lang="en-US" i="1" dirty="0"/>
              <a:t>B602L </a:t>
            </a:r>
          </a:p>
          <a:p>
            <a:pPr lvl="1"/>
            <a:r>
              <a:rPr lang="en-US" dirty="0"/>
              <a:t>CD2v protein encoding the </a:t>
            </a:r>
            <a:r>
              <a:rPr lang="en-US" i="1" dirty="0"/>
              <a:t>EP402R </a:t>
            </a:r>
            <a:r>
              <a:rPr lang="en-US" dirty="0"/>
              <a:t>gene</a:t>
            </a:r>
          </a:p>
          <a:p>
            <a:pPr>
              <a:buFont typeface="Wingdings" panose="05000000000000000000" pitchFamily="2" charset="2"/>
              <a:buChar char="Ø"/>
            </a:pPr>
            <a:endParaRPr lang="en-US" dirty="0"/>
          </a:p>
          <a:p>
            <a:pPr>
              <a:buFont typeface="Wingdings" panose="05000000000000000000" pitchFamily="2" charset="2"/>
              <a:buChar char="Ø"/>
            </a:pPr>
            <a:r>
              <a:rPr lang="en-US" dirty="0"/>
              <a:t>Sequences deposited in the </a:t>
            </a:r>
            <a:r>
              <a:rPr lang="en-US" dirty="0" err="1"/>
              <a:t>Genbank</a:t>
            </a:r>
            <a:endParaRPr lang="en-US" dirty="0"/>
          </a:p>
          <a:p>
            <a:pPr>
              <a:buFont typeface="Wingdings" panose="05000000000000000000" pitchFamily="2" charset="2"/>
              <a:buChar char="Ø"/>
            </a:pPr>
            <a:endParaRPr lang="en-US" dirty="0"/>
          </a:p>
          <a:p>
            <a:pPr marL="0" indent="0">
              <a:buNone/>
            </a:pPr>
            <a:endParaRPr lang="en-US" dirty="0"/>
          </a:p>
          <a:p>
            <a:pPr lvl="1"/>
            <a:endParaRPr lang="en-US" dirty="0"/>
          </a:p>
          <a:p>
            <a:pPr marL="457200" lvl="1" indent="0">
              <a:buNone/>
            </a:pPr>
            <a:endParaRPr lang="en-US" dirty="0"/>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2539633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5345D-F66F-4BF4-83E8-FD1CCFCCBB3D}"/>
              </a:ext>
            </a:extLst>
          </p:cNvPr>
          <p:cNvPicPr>
            <a:picLocks noChangeAspect="1"/>
          </p:cNvPicPr>
          <p:nvPr/>
        </p:nvPicPr>
        <p:blipFill>
          <a:blip r:embed="rId2"/>
          <a:stretch>
            <a:fillRect/>
          </a:stretch>
        </p:blipFill>
        <p:spPr>
          <a:xfrm>
            <a:off x="71021" y="204187"/>
            <a:ext cx="1047565" cy="965724"/>
          </a:xfrm>
          <a:prstGeom prst="rect">
            <a:avLst/>
          </a:prstGeom>
        </p:spPr>
      </p:pic>
      <p:sp>
        <p:nvSpPr>
          <p:cNvPr id="2" name="Title 1">
            <a:extLst>
              <a:ext uri="{FF2B5EF4-FFF2-40B4-BE49-F238E27FC236}">
                <a16:creationId xmlns:a16="http://schemas.microsoft.com/office/drawing/2014/main" id="{4A30EBF0-263C-48D3-A716-4AC2C1DBEECB}"/>
              </a:ext>
            </a:extLst>
          </p:cNvPr>
          <p:cNvSpPr>
            <a:spLocks noGrp="1"/>
          </p:cNvSpPr>
          <p:nvPr>
            <p:ph type="ctrTitle"/>
          </p:nvPr>
        </p:nvSpPr>
        <p:spPr/>
        <p:txBody>
          <a:bodyPr/>
          <a:lstStyle/>
          <a:p>
            <a:pPr algn="ctr"/>
            <a:r>
              <a:rPr lang="en-US" sz="5000" dirty="0">
                <a:solidFill>
                  <a:schemeClr val="tx1"/>
                </a:solidFill>
                <a:latin typeface="Times New Roman" panose="02020603050405020304" pitchFamily="18" charset="0"/>
                <a:cs typeface="Times New Roman" panose="02020603050405020304" pitchFamily="18" charset="0"/>
              </a:rPr>
              <a:t>Results</a:t>
            </a:r>
          </a:p>
        </p:txBody>
      </p:sp>
    </p:spTree>
    <p:extLst>
      <p:ext uri="{BB962C8B-B14F-4D97-AF65-F5344CB8AC3E}">
        <p14:creationId xmlns:p14="http://schemas.microsoft.com/office/powerpoint/2010/main" val="2482874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264">
            <a:extLst>
              <a:ext uri="{FF2B5EF4-FFF2-40B4-BE49-F238E27FC236}">
                <a16:creationId xmlns:a16="http://schemas.microsoft.com/office/drawing/2014/main" id="{08786FDA-94E1-4825-8C59-9870C10733CB}"/>
              </a:ext>
            </a:extLst>
          </p:cNvPr>
          <p:cNvPicPr>
            <a:picLocks noChangeAspect="1"/>
          </p:cNvPicPr>
          <p:nvPr/>
        </p:nvPicPr>
        <p:blipFill>
          <a:blip r:embed="rId3"/>
          <a:stretch>
            <a:fillRect/>
          </a:stretch>
        </p:blipFill>
        <p:spPr>
          <a:xfrm>
            <a:off x="0" y="1"/>
            <a:ext cx="1047565" cy="965724"/>
          </a:xfrm>
          <a:prstGeom prst="rect">
            <a:avLst/>
          </a:prstGeom>
        </p:spPr>
      </p:pic>
      <p:sp>
        <p:nvSpPr>
          <p:cNvPr id="6" name="TextBox 5">
            <a:extLst>
              <a:ext uri="{FF2B5EF4-FFF2-40B4-BE49-F238E27FC236}">
                <a16:creationId xmlns:a16="http://schemas.microsoft.com/office/drawing/2014/main" id="{9FDCA414-3819-408E-9CF6-676CF144F340}"/>
              </a:ext>
            </a:extLst>
          </p:cNvPr>
          <p:cNvSpPr txBox="1"/>
          <p:nvPr/>
        </p:nvSpPr>
        <p:spPr>
          <a:xfrm>
            <a:off x="6084788" y="5079489"/>
            <a:ext cx="4296793" cy="1569660"/>
          </a:xfrm>
          <a:prstGeom prst="rect">
            <a:avLst/>
          </a:prstGeom>
          <a:noFill/>
        </p:spPr>
        <p:txBody>
          <a:bodyPr wrap="square">
            <a:spAutoFit/>
          </a:bodyPr>
          <a:lstStyle/>
          <a:p>
            <a:pPr algn="just"/>
            <a:r>
              <a:rPr lang="en-GB" sz="1200" dirty="0">
                <a:latin typeface="Cambria" panose="02040503050406030204" pitchFamily="18" charset="0"/>
                <a:ea typeface="Cambria" panose="02040503050406030204" pitchFamily="18" charset="0"/>
              </a:rPr>
              <a:t>Neighbour‐joining tree, of the partial p72 gene, showing the genetic relationships between the Nigeria 2019 (in blue) 2020 (in red) and 2021 (in green) ASF outbreak isolates and representatives of the known ASFV genotypes. The evolutionary distances were computed using the Maximum Composite Likelihood method. Only the bootstrap values greater than 70% are shown. The isolates from this study are highlighted with red squares</a:t>
            </a:r>
            <a:endParaRPr lang="x-none" sz="1200" dirty="0">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F7690FA-0EC0-4D7F-B09E-2EEBF3875B7C}"/>
              </a:ext>
            </a:extLst>
          </p:cNvPr>
          <p:cNvGrpSpPr/>
          <p:nvPr/>
        </p:nvGrpSpPr>
        <p:grpSpPr>
          <a:xfrm>
            <a:off x="1174800" y="449925"/>
            <a:ext cx="3868401" cy="6408075"/>
            <a:chOff x="609600" y="332656"/>
            <a:chExt cx="2534240" cy="6414293"/>
          </a:xfrm>
        </p:grpSpPr>
        <p:sp>
          <p:nvSpPr>
            <p:cNvPr id="522" name="Rectangle 7"/>
            <p:cNvSpPr>
              <a:spLocks noChangeArrowheads="1"/>
            </p:cNvSpPr>
            <p:nvPr/>
          </p:nvSpPr>
          <p:spPr bwMode="auto">
            <a:xfrm>
              <a:off x="1722438" y="332656"/>
              <a:ext cx="48096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Togo/09 (KT368176)</a:t>
              </a:r>
              <a:endParaRPr lang="en-US" sz="2400">
                <a:latin typeface="Arial" pitchFamily="34" charset="0"/>
                <a:cs typeface="Arial" pitchFamily="34" charset="0"/>
              </a:endParaRPr>
            </a:p>
          </p:txBody>
        </p:sp>
        <p:sp>
          <p:nvSpPr>
            <p:cNvPr id="523" name="Freeform 8"/>
            <p:cNvSpPr>
              <a:spLocks/>
            </p:cNvSpPr>
            <p:nvPr/>
          </p:nvSpPr>
          <p:spPr bwMode="auto">
            <a:xfrm>
              <a:off x="1719263" y="364406"/>
              <a:ext cx="0" cy="38100"/>
            </a:xfrm>
            <a:custGeom>
              <a:avLst/>
              <a:gdLst>
                <a:gd name="T0" fmla="*/ 24 h 24"/>
                <a:gd name="T1" fmla="*/ 0 h 24"/>
                <a:gd name="T2" fmla="*/ 0 h 24"/>
              </a:gdLst>
              <a:ahLst/>
              <a:cxnLst>
                <a:cxn ang="0">
                  <a:pos x="0" y="T0"/>
                </a:cxn>
                <a:cxn ang="0">
                  <a:pos x="0" y="T1"/>
                </a:cxn>
                <a:cxn ang="0">
                  <a:pos x="0" y="T2"/>
                </a:cxn>
              </a:cxnLst>
              <a:rect l="0" t="0" r="r" b="b"/>
              <a:pathLst>
                <a:path h="24">
                  <a:moveTo>
                    <a:pt x="0" y="24"/>
                  </a:moveTo>
                  <a:lnTo>
                    <a:pt x="0" y="0"/>
                  </a:lnTo>
                  <a:lnTo>
                    <a:pt x="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24" name="Rectangle 9"/>
            <p:cNvSpPr>
              <a:spLocks noChangeArrowheads="1"/>
            </p:cNvSpPr>
            <p:nvPr/>
          </p:nvSpPr>
          <p:spPr bwMode="auto">
            <a:xfrm>
              <a:off x="1722438" y="418381"/>
              <a:ext cx="375953"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IC96 (FJ174379)</a:t>
              </a:r>
              <a:endParaRPr lang="en-US" sz="2400">
                <a:latin typeface="Arial" pitchFamily="34" charset="0"/>
                <a:cs typeface="Arial" pitchFamily="34" charset="0"/>
              </a:endParaRPr>
            </a:p>
          </p:txBody>
        </p:sp>
        <p:sp>
          <p:nvSpPr>
            <p:cNvPr id="525" name="Freeform 10"/>
            <p:cNvSpPr>
              <a:spLocks/>
            </p:cNvSpPr>
            <p:nvPr/>
          </p:nvSpPr>
          <p:spPr bwMode="auto">
            <a:xfrm>
              <a:off x="1719263" y="410444"/>
              <a:ext cx="0" cy="39688"/>
            </a:xfrm>
            <a:custGeom>
              <a:avLst/>
              <a:gdLst>
                <a:gd name="T0" fmla="*/ 0 h 25"/>
                <a:gd name="T1" fmla="*/ 25 h 25"/>
                <a:gd name="T2" fmla="*/ 25 h 25"/>
              </a:gdLst>
              <a:ahLst/>
              <a:cxnLst>
                <a:cxn ang="0">
                  <a:pos x="0" y="T0"/>
                </a:cxn>
                <a:cxn ang="0">
                  <a:pos x="0" y="T1"/>
                </a:cxn>
                <a:cxn ang="0">
                  <a:pos x="0" y="T2"/>
                </a:cxn>
              </a:cxnLst>
              <a:rect l="0" t="0" r="r" b="b"/>
              <a:pathLst>
                <a:path h="25">
                  <a:moveTo>
                    <a:pt x="0" y="0"/>
                  </a:moveTo>
                  <a:lnTo>
                    <a:pt x="0" y="25"/>
                  </a:lnTo>
                  <a:lnTo>
                    <a:pt x="0" y="25"/>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26" name="Rectangle 11"/>
            <p:cNvSpPr>
              <a:spLocks noChangeArrowheads="1"/>
            </p:cNvSpPr>
            <p:nvPr/>
          </p:nvSpPr>
          <p:spPr bwMode="auto">
            <a:xfrm>
              <a:off x="1722438" y="504106"/>
              <a:ext cx="389606"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CV97 (FJ174380)</a:t>
              </a:r>
              <a:endParaRPr lang="en-US" sz="2400">
                <a:latin typeface="Arial" pitchFamily="34" charset="0"/>
                <a:cs typeface="Arial" pitchFamily="34" charset="0"/>
              </a:endParaRPr>
            </a:p>
          </p:txBody>
        </p:sp>
        <p:sp>
          <p:nvSpPr>
            <p:cNvPr id="527" name="Freeform 12"/>
            <p:cNvSpPr>
              <a:spLocks/>
            </p:cNvSpPr>
            <p:nvPr/>
          </p:nvSpPr>
          <p:spPr bwMode="auto">
            <a:xfrm>
              <a:off x="1719263" y="453306"/>
              <a:ext cx="0" cy="80963"/>
            </a:xfrm>
            <a:custGeom>
              <a:avLst/>
              <a:gdLst>
                <a:gd name="T0" fmla="*/ 0 h 51"/>
                <a:gd name="T1" fmla="*/ 51 h 51"/>
                <a:gd name="T2" fmla="*/ 51 h 51"/>
              </a:gdLst>
              <a:ahLst/>
              <a:cxnLst>
                <a:cxn ang="0">
                  <a:pos x="0" y="T0"/>
                </a:cxn>
                <a:cxn ang="0">
                  <a:pos x="0" y="T1"/>
                </a:cxn>
                <a:cxn ang="0">
                  <a:pos x="0" y="T2"/>
                </a:cxn>
              </a:cxnLst>
              <a:rect l="0" t="0" r="r" b="b"/>
              <a:pathLst>
                <a:path h="51">
                  <a:moveTo>
                    <a:pt x="0" y="0"/>
                  </a:moveTo>
                  <a:lnTo>
                    <a:pt x="0" y="51"/>
                  </a:lnTo>
                  <a:lnTo>
                    <a:pt x="0" y="51"/>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28" name="Rectangle 13"/>
            <p:cNvSpPr>
              <a:spLocks noChangeArrowheads="1"/>
            </p:cNvSpPr>
            <p:nvPr/>
          </p:nvSpPr>
          <p:spPr bwMode="auto">
            <a:xfrm>
              <a:off x="1722438" y="588244"/>
              <a:ext cx="472566"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CAM/82 (AF301544)</a:t>
              </a:r>
              <a:endParaRPr lang="en-US" sz="2400" dirty="0">
                <a:latin typeface="Arial" pitchFamily="34" charset="0"/>
                <a:cs typeface="Arial" pitchFamily="34" charset="0"/>
              </a:endParaRPr>
            </a:p>
          </p:txBody>
        </p:sp>
        <p:sp>
          <p:nvSpPr>
            <p:cNvPr id="529" name="Freeform 14"/>
            <p:cNvSpPr>
              <a:spLocks/>
            </p:cNvSpPr>
            <p:nvPr/>
          </p:nvSpPr>
          <p:spPr bwMode="auto">
            <a:xfrm>
              <a:off x="1719263" y="496169"/>
              <a:ext cx="0" cy="123825"/>
            </a:xfrm>
            <a:custGeom>
              <a:avLst/>
              <a:gdLst>
                <a:gd name="T0" fmla="*/ 0 h 78"/>
                <a:gd name="T1" fmla="*/ 78 h 78"/>
                <a:gd name="T2" fmla="*/ 78 h 78"/>
              </a:gdLst>
              <a:ahLst/>
              <a:cxnLst>
                <a:cxn ang="0">
                  <a:pos x="0" y="T0"/>
                </a:cxn>
                <a:cxn ang="0">
                  <a:pos x="0" y="T1"/>
                </a:cxn>
                <a:cxn ang="0">
                  <a:pos x="0" y="T2"/>
                </a:cxn>
              </a:cxnLst>
              <a:rect l="0" t="0" r="r" b="b"/>
              <a:pathLst>
                <a:path h="78">
                  <a:moveTo>
                    <a:pt x="0" y="0"/>
                  </a:moveTo>
                  <a:lnTo>
                    <a:pt x="0" y="78"/>
                  </a:lnTo>
                  <a:lnTo>
                    <a:pt x="0" y="78"/>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30" name="Rectangle 15"/>
            <p:cNvSpPr>
              <a:spLocks noChangeArrowheads="1"/>
            </p:cNvSpPr>
            <p:nvPr/>
          </p:nvSpPr>
          <p:spPr bwMode="auto">
            <a:xfrm>
              <a:off x="1722438" y="673969"/>
              <a:ext cx="57653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Cam 2009/02 (JX310034)</a:t>
              </a:r>
              <a:endParaRPr lang="en-US" sz="2400">
                <a:latin typeface="Arial" pitchFamily="34" charset="0"/>
                <a:cs typeface="Arial" pitchFamily="34" charset="0"/>
              </a:endParaRPr>
            </a:p>
          </p:txBody>
        </p:sp>
        <p:sp>
          <p:nvSpPr>
            <p:cNvPr id="531" name="Freeform 16"/>
            <p:cNvSpPr>
              <a:spLocks/>
            </p:cNvSpPr>
            <p:nvPr/>
          </p:nvSpPr>
          <p:spPr bwMode="auto">
            <a:xfrm>
              <a:off x="1719263" y="537444"/>
              <a:ext cx="0" cy="168275"/>
            </a:xfrm>
            <a:custGeom>
              <a:avLst/>
              <a:gdLst>
                <a:gd name="T0" fmla="*/ 0 h 106"/>
                <a:gd name="T1" fmla="*/ 106 h 106"/>
                <a:gd name="T2" fmla="*/ 106 h 106"/>
              </a:gdLst>
              <a:ahLst/>
              <a:cxnLst>
                <a:cxn ang="0">
                  <a:pos x="0" y="T0"/>
                </a:cxn>
                <a:cxn ang="0">
                  <a:pos x="0" y="T1"/>
                </a:cxn>
                <a:cxn ang="0">
                  <a:pos x="0" y="T2"/>
                </a:cxn>
              </a:cxnLst>
              <a:rect l="0" t="0" r="r" b="b"/>
              <a:pathLst>
                <a:path h="106">
                  <a:moveTo>
                    <a:pt x="0" y="0"/>
                  </a:moveTo>
                  <a:lnTo>
                    <a:pt x="0" y="106"/>
                  </a:lnTo>
                  <a:lnTo>
                    <a:pt x="0" y="106"/>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32" name="Rectangle 17"/>
            <p:cNvSpPr>
              <a:spLocks noChangeArrowheads="1"/>
            </p:cNvSpPr>
            <p:nvPr/>
          </p:nvSpPr>
          <p:spPr bwMode="auto">
            <a:xfrm>
              <a:off x="1722438" y="759694"/>
              <a:ext cx="657393"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Burkina Faso/09 (KT368178)</a:t>
              </a:r>
              <a:endParaRPr lang="en-US" sz="2400">
                <a:latin typeface="Arial" pitchFamily="34" charset="0"/>
                <a:cs typeface="Arial" pitchFamily="34" charset="0"/>
              </a:endParaRPr>
            </a:p>
          </p:txBody>
        </p:sp>
        <p:sp>
          <p:nvSpPr>
            <p:cNvPr id="533" name="Freeform 18"/>
            <p:cNvSpPr>
              <a:spLocks/>
            </p:cNvSpPr>
            <p:nvPr/>
          </p:nvSpPr>
          <p:spPr bwMode="auto">
            <a:xfrm>
              <a:off x="1719263" y="580306"/>
              <a:ext cx="0" cy="209550"/>
            </a:xfrm>
            <a:custGeom>
              <a:avLst/>
              <a:gdLst>
                <a:gd name="T0" fmla="*/ 0 h 132"/>
                <a:gd name="T1" fmla="*/ 132 h 132"/>
                <a:gd name="T2" fmla="*/ 132 h 132"/>
              </a:gdLst>
              <a:ahLst/>
              <a:cxnLst>
                <a:cxn ang="0">
                  <a:pos x="0" y="T0"/>
                </a:cxn>
                <a:cxn ang="0">
                  <a:pos x="0" y="T1"/>
                </a:cxn>
                <a:cxn ang="0">
                  <a:pos x="0" y="T2"/>
                </a:cxn>
              </a:cxnLst>
              <a:rect l="0" t="0" r="r" b="b"/>
              <a:pathLst>
                <a:path h="132">
                  <a:moveTo>
                    <a:pt x="0" y="0"/>
                  </a:moveTo>
                  <a:lnTo>
                    <a:pt x="0" y="132"/>
                  </a:lnTo>
                  <a:lnTo>
                    <a:pt x="0" y="132"/>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34" name="Rectangle 19"/>
            <p:cNvSpPr>
              <a:spLocks noChangeArrowheads="1"/>
            </p:cNvSpPr>
            <p:nvPr/>
          </p:nvSpPr>
          <p:spPr bwMode="auto">
            <a:xfrm>
              <a:off x="1722438" y="845419"/>
              <a:ext cx="519824"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BEN/1/97 (AF302816)</a:t>
              </a:r>
              <a:endParaRPr lang="en-US" sz="2400">
                <a:latin typeface="Arial" pitchFamily="34" charset="0"/>
                <a:cs typeface="Arial" pitchFamily="34" charset="0"/>
              </a:endParaRPr>
            </a:p>
          </p:txBody>
        </p:sp>
        <p:sp>
          <p:nvSpPr>
            <p:cNvPr id="535" name="Freeform 20"/>
            <p:cNvSpPr>
              <a:spLocks/>
            </p:cNvSpPr>
            <p:nvPr/>
          </p:nvSpPr>
          <p:spPr bwMode="auto">
            <a:xfrm>
              <a:off x="1719263" y="623169"/>
              <a:ext cx="0" cy="252413"/>
            </a:xfrm>
            <a:custGeom>
              <a:avLst/>
              <a:gdLst>
                <a:gd name="T0" fmla="*/ 0 h 159"/>
                <a:gd name="T1" fmla="*/ 159 h 159"/>
                <a:gd name="T2" fmla="*/ 159 h 159"/>
              </a:gdLst>
              <a:ahLst/>
              <a:cxnLst>
                <a:cxn ang="0">
                  <a:pos x="0" y="T0"/>
                </a:cxn>
                <a:cxn ang="0">
                  <a:pos x="0" y="T1"/>
                </a:cxn>
                <a:cxn ang="0">
                  <a:pos x="0" y="T2"/>
                </a:cxn>
              </a:cxnLst>
              <a:rect l="0" t="0" r="r" b="b"/>
              <a:pathLst>
                <a:path h="159">
                  <a:moveTo>
                    <a:pt x="0" y="0"/>
                  </a:moveTo>
                  <a:lnTo>
                    <a:pt x="0" y="159"/>
                  </a:lnTo>
                  <a:lnTo>
                    <a:pt x="0" y="159"/>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36" name="Rectangle 21"/>
            <p:cNvSpPr>
              <a:spLocks noChangeArrowheads="1"/>
            </p:cNvSpPr>
            <p:nvPr/>
          </p:nvSpPr>
          <p:spPr bwMode="auto">
            <a:xfrm>
              <a:off x="1722438" y="929556"/>
              <a:ext cx="57863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ANG 2011/01 (JX310041)</a:t>
              </a:r>
              <a:endParaRPr lang="en-US" sz="2400">
                <a:latin typeface="Arial" pitchFamily="34" charset="0"/>
                <a:cs typeface="Arial" pitchFamily="34" charset="0"/>
              </a:endParaRPr>
            </a:p>
          </p:txBody>
        </p:sp>
        <p:sp>
          <p:nvSpPr>
            <p:cNvPr id="537" name="Freeform 22"/>
            <p:cNvSpPr>
              <a:spLocks/>
            </p:cNvSpPr>
            <p:nvPr/>
          </p:nvSpPr>
          <p:spPr bwMode="auto">
            <a:xfrm>
              <a:off x="1719263" y="666031"/>
              <a:ext cx="0" cy="295275"/>
            </a:xfrm>
            <a:custGeom>
              <a:avLst/>
              <a:gdLst>
                <a:gd name="T0" fmla="*/ 0 h 186"/>
                <a:gd name="T1" fmla="*/ 186 h 186"/>
                <a:gd name="T2" fmla="*/ 186 h 186"/>
              </a:gdLst>
              <a:ahLst/>
              <a:cxnLst>
                <a:cxn ang="0">
                  <a:pos x="0" y="T0"/>
                </a:cxn>
                <a:cxn ang="0">
                  <a:pos x="0" y="T1"/>
                </a:cxn>
                <a:cxn ang="0">
                  <a:pos x="0" y="T2"/>
                </a:cxn>
              </a:cxnLst>
              <a:rect l="0" t="0" r="r" b="b"/>
              <a:pathLst>
                <a:path h="186">
                  <a:moveTo>
                    <a:pt x="0" y="0"/>
                  </a:moveTo>
                  <a:lnTo>
                    <a:pt x="0" y="186"/>
                  </a:lnTo>
                  <a:lnTo>
                    <a:pt x="0" y="186"/>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38" name="Rectangle 23"/>
            <p:cNvSpPr>
              <a:spLocks noChangeArrowheads="1"/>
            </p:cNvSpPr>
            <p:nvPr/>
          </p:nvSpPr>
          <p:spPr bwMode="auto">
            <a:xfrm>
              <a:off x="1722438" y="1015281"/>
              <a:ext cx="262537"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IC-SP/14/1</a:t>
              </a:r>
              <a:endParaRPr lang="en-US" sz="2400">
                <a:latin typeface="Arial" pitchFamily="34" charset="0"/>
                <a:cs typeface="Arial" pitchFamily="34" charset="0"/>
              </a:endParaRPr>
            </a:p>
          </p:txBody>
        </p:sp>
        <p:sp>
          <p:nvSpPr>
            <p:cNvPr id="539" name="Freeform 24"/>
            <p:cNvSpPr>
              <a:spLocks/>
            </p:cNvSpPr>
            <p:nvPr/>
          </p:nvSpPr>
          <p:spPr bwMode="auto">
            <a:xfrm>
              <a:off x="1719263" y="708894"/>
              <a:ext cx="0" cy="336550"/>
            </a:xfrm>
            <a:custGeom>
              <a:avLst/>
              <a:gdLst>
                <a:gd name="T0" fmla="*/ 0 h 212"/>
                <a:gd name="T1" fmla="*/ 212 h 212"/>
                <a:gd name="T2" fmla="*/ 212 h 212"/>
              </a:gdLst>
              <a:ahLst/>
              <a:cxnLst>
                <a:cxn ang="0">
                  <a:pos x="0" y="T0"/>
                </a:cxn>
                <a:cxn ang="0">
                  <a:pos x="0" y="T1"/>
                </a:cxn>
                <a:cxn ang="0">
                  <a:pos x="0" y="T2"/>
                </a:cxn>
              </a:cxnLst>
              <a:rect l="0" t="0" r="r" b="b"/>
              <a:pathLst>
                <a:path h="212">
                  <a:moveTo>
                    <a:pt x="0" y="0"/>
                  </a:moveTo>
                  <a:lnTo>
                    <a:pt x="0" y="212"/>
                  </a:lnTo>
                  <a:lnTo>
                    <a:pt x="0" y="212"/>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40" name="Rectangle 25"/>
            <p:cNvSpPr>
              <a:spLocks noChangeArrowheads="1"/>
            </p:cNvSpPr>
            <p:nvPr/>
          </p:nvSpPr>
          <p:spPr bwMode="auto">
            <a:xfrm>
              <a:off x="1722438" y="1101006"/>
              <a:ext cx="313994"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IC-MDG/14/1</a:t>
              </a:r>
              <a:endParaRPr lang="en-US" sz="2400">
                <a:latin typeface="Arial" pitchFamily="34" charset="0"/>
                <a:cs typeface="Arial" pitchFamily="34" charset="0"/>
              </a:endParaRPr>
            </a:p>
          </p:txBody>
        </p:sp>
        <p:sp>
          <p:nvSpPr>
            <p:cNvPr id="541" name="Freeform 26"/>
            <p:cNvSpPr>
              <a:spLocks/>
            </p:cNvSpPr>
            <p:nvPr/>
          </p:nvSpPr>
          <p:spPr bwMode="auto">
            <a:xfrm>
              <a:off x="1719263" y="751756"/>
              <a:ext cx="0" cy="379413"/>
            </a:xfrm>
            <a:custGeom>
              <a:avLst/>
              <a:gdLst>
                <a:gd name="T0" fmla="*/ 0 h 239"/>
                <a:gd name="T1" fmla="*/ 239 h 239"/>
                <a:gd name="T2" fmla="*/ 239 h 239"/>
              </a:gdLst>
              <a:ahLst/>
              <a:cxnLst>
                <a:cxn ang="0">
                  <a:pos x="0" y="T0"/>
                </a:cxn>
                <a:cxn ang="0">
                  <a:pos x="0" y="T1"/>
                </a:cxn>
                <a:cxn ang="0">
                  <a:pos x="0" y="T2"/>
                </a:cxn>
              </a:cxnLst>
              <a:rect l="0" t="0" r="r" b="b"/>
              <a:pathLst>
                <a:path h="239">
                  <a:moveTo>
                    <a:pt x="0" y="0"/>
                  </a:moveTo>
                  <a:lnTo>
                    <a:pt x="0" y="239"/>
                  </a:lnTo>
                  <a:lnTo>
                    <a:pt x="0" y="239"/>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42" name="Rectangle 27"/>
            <p:cNvSpPr>
              <a:spLocks noChangeArrowheads="1"/>
            </p:cNvSpPr>
            <p:nvPr/>
          </p:nvSpPr>
          <p:spPr bwMode="auto">
            <a:xfrm>
              <a:off x="1722438" y="1185144"/>
              <a:ext cx="538726"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ANG/70 (AF301542) G1</a:t>
              </a:r>
              <a:endParaRPr lang="en-US" sz="2400">
                <a:latin typeface="Arial" pitchFamily="34" charset="0"/>
                <a:cs typeface="Arial" pitchFamily="34" charset="0"/>
              </a:endParaRPr>
            </a:p>
          </p:txBody>
        </p:sp>
        <p:sp>
          <p:nvSpPr>
            <p:cNvPr id="543" name="Freeform 28"/>
            <p:cNvSpPr>
              <a:spLocks/>
            </p:cNvSpPr>
            <p:nvPr/>
          </p:nvSpPr>
          <p:spPr bwMode="auto">
            <a:xfrm>
              <a:off x="1719263" y="794619"/>
              <a:ext cx="0" cy="422275"/>
            </a:xfrm>
            <a:custGeom>
              <a:avLst/>
              <a:gdLst>
                <a:gd name="T0" fmla="*/ 0 h 266"/>
                <a:gd name="T1" fmla="*/ 266 h 266"/>
                <a:gd name="T2" fmla="*/ 266 h 266"/>
              </a:gdLst>
              <a:ahLst/>
              <a:cxnLst>
                <a:cxn ang="0">
                  <a:pos x="0" y="T0"/>
                </a:cxn>
                <a:cxn ang="0">
                  <a:pos x="0" y="T1"/>
                </a:cxn>
                <a:cxn ang="0">
                  <a:pos x="0" y="T2"/>
                </a:cxn>
              </a:cxnLst>
              <a:rect l="0" t="0" r="r" b="b"/>
              <a:pathLst>
                <a:path h="266">
                  <a:moveTo>
                    <a:pt x="0" y="0"/>
                  </a:moveTo>
                  <a:lnTo>
                    <a:pt x="0" y="266"/>
                  </a:lnTo>
                  <a:lnTo>
                    <a:pt x="0" y="266"/>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24" name="Rectangle 29"/>
            <p:cNvSpPr>
              <a:spLocks noChangeArrowheads="1"/>
            </p:cNvSpPr>
            <p:nvPr/>
          </p:nvSpPr>
          <p:spPr bwMode="auto">
            <a:xfrm>
              <a:off x="1722438" y="1270869"/>
              <a:ext cx="486219"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Ang72 (FJ174378) G1</a:t>
              </a:r>
              <a:endParaRPr lang="en-US" sz="2400">
                <a:latin typeface="Arial" pitchFamily="34" charset="0"/>
                <a:cs typeface="Arial" pitchFamily="34" charset="0"/>
              </a:endParaRPr>
            </a:p>
          </p:txBody>
        </p:sp>
        <p:sp>
          <p:nvSpPr>
            <p:cNvPr id="1025" name="Freeform 30"/>
            <p:cNvSpPr>
              <a:spLocks/>
            </p:cNvSpPr>
            <p:nvPr/>
          </p:nvSpPr>
          <p:spPr bwMode="auto">
            <a:xfrm>
              <a:off x="1719263" y="835894"/>
              <a:ext cx="0" cy="466725"/>
            </a:xfrm>
            <a:custGeom>
              <a:avLst/>
              <a:gdLst>
                <a:gd name="T0" fmla="*/ 0 h 294"/>
                <a:gd name="T1" fmla="*/ 294 h 294"/>
                <a:gd name="T2" fmla="*/ 294 h 294"/>
              </a:gdLst>
              <a:ahLst/>
              <a:cxnLst>
                <a:cxn ang="0">
                  <a:pos x="0" y="T0"/>
                </a:cxn>
                <a:cxn ang="0">
                  <a:pos x="0" y="T1"/>
                </a:cxn>
                <a:cxn ang="0">
                  <a:pos x="0" y="T2"/>
                </a:cxn>
              </a:cxnLst>
              <a:rect l="0" t="0" r="r" b="b"/>
              <a:pathLst>
                <a:path h="294">
                  <a:moveTo>
                    <a:pt x="0" y="0"/>
                  </a:moveTo>
                  <a:lnTo>
                    <a:pt x="0" y="294"/>
                  </a:lnTo>
                  <a:lnTo>
                    <a:pt x="0" y="294"/>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28" name="Rectangle 31"/>
            <p:cNvSpPr>
              <a:spLocks noChangeArrowheads="1"/>
            </p:cNvSpPr>
            <p:nvPr/>
          </p:nvSpPr>
          <p:spPr bwMode="auto">
            <a:xfrm>
              <a:off x="1722438" y="1356594"/>
              <a:ext cx="36545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 (KT961331)</a:t>
              </a:r>
              <a:endParaRPr lang="en-US" sz="2400">
                <a:latin typeface="Arial" pitchFamily="34" charset="0"/>
                <a:cs typeface="Arial" pitchFamily="34" charset="0"/>
              </a:endParaRPr>
            </a:p>
          </p:txBody>
        </p:sp>
        <p:sp>
          <p:nvSpPr>
            <p:cNvPr id="1029" name="Freeform 32"/>
            <p:cNvSpPr>
              <a:spLocks/>
            </p:cNvSpPr>
            <p:nvPr/>
          </p:nvSpPr>
          <p:spPr bwMode="auto">
            <a:xfrm>
              <a:off x="1719263" y="878756"/>
              <a:ext cx="0" cy="508000"/>
            </a:xfrm>
            <a:custGeom>
              <a:avLst/>
              <a:gdLst>
                <a:gd name="T0" fmla="*/ 0 h 320"/>
                <a:gd name="T1" fmla="*/ 320 h 320"/>
                <a:gd name="T2" fmla="*/ 320 h 320"/>
              </a:gdLst>
              <a:ahLst/>
              <a:cxnLst>
                <a:cxn ang="0">
                  <a:pos x="0" y="T0"/>
                </a:cxn>
                <a:cxn ang="0">
                  <a:pos x="0" y="T1"/>
                </a:cxn>
                <a:cxn ang="0">
                  <a:pos x="0" y="T2"/>
                </a:cxn>
              </a:cxnLst>
              <a:rect l="0" t="0" r="r" b="b"/>
              <a:pathLst>
                <a:path h="320">
                  <a:moveTo>
                    <a:pt x="0" y="0"/>
                  </a:moveTo>
                  <a:lnTo>
                    <a:pt x="0" y="320"/>
                  </a:lnTo>
                  <a:lnTo>
                    <a:pt x="0" y="32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30" name="Rectangle 33"/>
            <p:cNvSpPr>
              <a:spLocks noChangeArrowheads="1"/>
            </p:cNvSpPr>
            <p:nvPr/>
          </p:nvSpPr>
          <p:spPr bwMode="auto">
            <a:xfrm>
              <a:off x="1722438" y="1442319"/>
              <a:ext cx="36545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 (KT150898)</a:t>
              </a:r>
              <a:endParaRPr lang="en-US" sz="2400">
                <a:latin typeface="Arial" pitchFamily="34" charset="0"/>
                <a:cs typeface="Arial" pitchFamily="34" charset="0"/>
              </a:endParaRPr>
            </a:p>
          </p:txBody>
        </p:sp>
        <p:sp>
          <p:nvSpPr>
            <p:cNvPr id="1031" name="Freeform 34"/>
            <p:cNvSpPr>
              <a:spLocks/>
            </p:cNvSpPr>
            <p:nvPr/>
          </p:nvSpPr>
          <p:spPr bwMode="auto">
            <a:xfrm>
              <a:off x="1719263" y="921619"/>
              <a:ext cx="0" cy="550863"/>
            </a:xfrm>
            <a:custGeom>
              <a:avLst/>
              <a:gdLst>
                <a:gd name="T0" fmla="*/ 0 h 347"/>
                <a:gd name="T1" fmla="*/ 347 h 347"/>
                <a:gd name="T2" fmla="*/ 347 h 347"/>
              </a:gdLst>
              <a:ahLst/>
              <a:cxnLst>
                <a:cxn ang="0">
                  <a:pos x="0" y="T0"/>
                </a:cxn>
                <a:cxn ang="0">
                  <a:pos x="0" y="T1"/>
                </a:cxn>
                <a:cxn ang="0">
                  <a:pos x="0" y="T2"/>
                </a:cxn>
              </a:cxnLst>
              <a:rect l="0" t="0" r="r" b="b"/>
              <a:pathLst>
                <a:path h="347">
                  <a:moveTo>
                    <a:pt x="0" y="0"/>
                  </a:moveTo>
                  <a:lnTo>
                    <a:pt x="0" y="347"/>
                  </a:lnTo>
                  <a:lnTo>
                    <a:pt x="0" y="347"/>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32" name="Rectangle 35"/>
            <p:cNvSpPr>
              <a:spLocks noChangeArrowheads="1"/>
            </p:cNvSpPr>
            <p:nvPr/>
          </p:nvSpPr>
          <p:spPr bwMode="auto">
            <a:xfrm>
              <a:off x="1722438" y="1526456"/>
              <a:ext cx="36545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 (KT150895)</a:t>
              </a:r>
              <a:endParaRPr lang="en-US" sz="2400">
                <a:latin typeface="Arial" pitchFamily="34" charset="0"/>
                <a:cs typeface="Arial" pitchFamily="34" charset="0"/>
              </a:endParaRPr>
            </a:p>
          </p:txBody>
        </p:sp>
        <p:sp>
          <p:nvSpPr>
            <p:cNvPr id="1033" name="Freeform 36"/>
            <p:cNvSpPr>
              <a:spLocks/>
            </p:cNvSpPr>
            <p:nvPr/>
          </p:nvSpPr>
          <p:spPr bwMode="auto">
            <a:xfrm>
              <a:off x="1719263" y="964481"/>
              <a:ext cx="0" cy="593725"/>
            </a:xfrm>
            <a:custGeom>
              <a:avLst/>
              <a:gdLst>
                <a:gd name="T0" fmla="*/ 0 h 374"/>
                <a:gd name="T1" fmla="*/ 374 h 374"/>
                <a:gd name="T2" fmla="*/ 374 h 374"/>
              </a:gdLst>
              <a:ahLst/>
              <a:cxnLst>
                <a:cxn ang="0">
                  <a:pos x="0" y="T0"/>
                </a:cxn>
                <a:cxn ang="0">
                  <a:pos x="0" y="T1"/>
                </a:cxn>
                <a:cxn ang="0">
                  <a:pos x="0" y="T2"/>
                </a:cxn>
              </a:cxnLst>
              <a:rect l="0" t="0" r="r" b="b"/>
              <a:pathLst>
                <a:path h="374">
                  <a:moveTo>
                    <a:pt x="0" y="0"/>
                  </a:moveTo>
                  <a:lnTo>
                    <a:pt x="0" y="374"/>
                  </a:lnTo>
                  <a:lnTo>
                    <a:pt x="0" y="374"/>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34" name="Rectangle 37"/>
            <p:cNvSpPr>
              <a:spLocks noChangeArrowheads="1"/>
            </p:cNvSpPr>
            <p:nvPr/>
          </p:nvSpPr>
          <p:spPr bwMode="auto">
            <a:xfrm>
              <a:off x="1722438" y="1612181"/>
              <a:ext cx="36545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 (KT150878)</a:t>
              </a:r>
              <a:endParaRPr lang="en-US" sz="2400">
                <a:latin typeface="Arial" pitchFamily="34" charset="0"/>
                <a:cs typeface="Arial" pitchFamily="34" charset="0"/>
              </a:endParaRPr>
            </a:p>
          </p:txBody>
        </p:sp>
        <p:sp>
          <p:nvSpPr>
            <p:cNvPr id="1035" name="Freeform 38"/>
            <p:cNvSpPr>
              <a:spLocks/>
            </p:cNvSpPr>
            <p:nvPr/>
          </p:nvSpPr>
          <p:spPr bwMode="auto">
            <a:xfrm>
              <a:off x="1719263" y="1007344"/>
              <a:ext cx="0" cy="635000"/>
            </a:xfrm>
            <a:custGeom>
              <a:avLst/>
              <a:gdLst>
                <a:gd name="T0" fmla="*/ 0 h 400"/>
                <a:gd name="T1" fmla="*/ 400 h 400"/>
                <a:gd name="T2" fmla="*/ 400 h 400"/>
              </a:gdLst>
              <a:ahLst/>
              <a:cxnLst>
                <a:cxn ang="0">
                  <a:pos x="0" y="T0"/>
                </a:cxn>
                <a:cxn ang="0">
                  <a:pos x="0" y="T1"/>
                </a:cxn>
                <a:cxn ang="0">
                  <a:pos x="0" y="T2"/>
                </a:cxn>
              </a:cxnLst>
              <a:rect l="0" t="0" r="r" b="b"/>
              <a:pathLst>
                <a:path h="400">
                  <a:moveTo>
                    <a:pt x="0" y="0"/>
                  </a:moveTo>
                  <a:lnTo>
                    <a:pt x="0" y="400"/>
                  </a:lnTo>
                  <a:lnTo>
                    <a:pt x="0" y="40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36" name="Rectangle 39"/>
            <p:cNvSpPr>
              <a:spLocks noChangeArrowheads="1"/>
            </p:cNvSpPr>
            <p:nvPr/>
          </p:nvSpPr>
          <p:spPr bwMode="auto">
            <a:xfrm>
              <a:off x="1779588" y="1697906"/>
              <a:ext cx="379104"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Nig71 DWK288T</a:t>
              </a:r>
              <a:endParaRPr lang="en-US" sz="2400">
                <a:latin typeface="Arial" pitchFamily="34" charset="0"/>
                <a:cs typeface="Arial" pitchFamily="34" charset="0"/>
              </a:endParaRPr>
            </a:p>
          </p:txBody>
        </p:sp>
        <p:sp>
          <p:nvSpPr>
            <p:cNvPr id="1037" name="Line 40"/>
            <p:cNvSpPr>
              <a:spLocks noChangeShapeType="1"/>
            </p:cNvSpPr>
            <p:nvPr/>
          </p:nvSpPr>
          <p:spPr bwMode="auto">
            <a:xfrm>
              <a:off x="1722438" y="1728069"/>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38" name="Rectangle 41"/>
            <p:cNvSpPr>
              <a:spLocks noChangeArrowheads="1"/>
            </p:cNvSpPr>
            <p:nvPr/>
          </p:nvSpPr>
          <p:spPr bwMode="auto">
            <a:xfrm>
              <a:off x="1779588" y="1782044"/>
              <a:ext cx="346549"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Nig69 NUM424</a:t>
              </a:r>
              <a:endParaRPr lang="en-US" sz="2400">
                <a:latin typeface="Arial" pitchFamily="34" charset="0"/>
                <a:cs typeface="Arial" pitchFamily="34" charset="0"/>
              </a:endParaRPr>
            </a:p>
          </p:txBody>
        </p:sp>
        <p:sp>
          <p:nvSpPr>
            <p:cNvPr id="1039" name="Line 42"/>
            <p:cNvSpPr>
              <a:spLocks noChangeShapeType="1"/>
            </p:cNvSpPr>
            <p:nvPr/>
          </p:nvSpPr>
          <p:spPr bwMode="auto">
            <a:xfrm>
              <a:off x="1722438" y="1813794"/>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40" name="Rectangle 43"/>
            <p:cNvSpPr>
              <a:spLocks noChangeArrowheads="1"/>
            </p:cNvSpPr>
            <p:nvPr/>
          </p:nvSpPr>
          <p:spPr bwMode="auto">
            <a:xfrm>
              <a:off x="1779588" y="1867769"/>
              <a:ext cx="255186"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Nig67 218I</a:t>
              </a:r>
              <a:endParaRPr lang="en-US" sz="2400">
                <a:latin typeface="Arial" pitchFamily="34" charset="0"/>
                <a:cs typeface="Arial" pitchFamily="34" charset="0"/>
              </a:endParaRPr>
            </a:p>
          </p:txBody>
        </p:sp>
        <p:sp>
          <p:nvSpPr>
            <p:cNvPr id="1041" name="Line 44"/>
            <p:cNvSpPr>
              <a:spLocks noChangeShapeType="1"/>
            </p:cNvSpPr>
            <p:nvPr/>
          </p:nvSpPr>
          <p:spPr bwMode="auto">
            <a:xfrm>
              <a:off x="1722438" y="1899519"/>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42" name="Rectangle 45"/>
            <p:cNvSpPr>
              <a:spLocks noChangeArrowheads="1"/>
            </p:cNvSpPr>
            <p:nvPr/>
          </p:nvSpPr>
          <p:spPr bwMode="auto">
            <a:xfrm>
              <a:off x="1779588" y="1953494"/>
              <a:ext cx="26883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Nig65 217B</a:t>
              </a:r>
              <a:endParaRPr lang="en-US" sz="2400">
                <a:latin typeface="Arial" pitchFamily="34" charset="0"/>
                <a:cs typeface="Arial" pitchFamily="34" charset="0"/>
              </a:endParaRPr>
            </a:p>
          </p:txBody>
        </p:sp>
        <p:sp>
          <p:nvSpPr>
            <p:cNvPr id="1043" name="Line 46"/>
            <p:cNvSpPr>
              <a:spLocks noChangeShapeType="1"/>
            </p:cNvSpPr>
            <p:nvPr/>
          </p:nvSpPr>
          <p:spPr bwMode="auto">
            <a:xfrm>
              <a:off x="1722438" y="198365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44" name="Rectangle 47"/>
            <p:cNvSpPr>
              <a:spLocks noChangeArrowheads="1"/>
            </p:cNvSpPr>
            <p:nvPr/>
          </p:nvSpPr>
          <p:spPr bwMode="auto">
            <a:xfrm>
              <a:off x="1779588" y="2039219"/>
              <a:ext cx="258337"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Nig64 GW2</a:t>
              </a:r>
              <a:endParaRPr lang="en-US" sz="2400">
                <a:latin typeface="Arial" pitchFamily="34" charset="0"/>
                <a:cs typeface="Arial" pitchFamily="34" charset="0"/>
              </a:endParaRPr>
            </a:p>
          </p:txBody>
        </p:sp>
        <p:sp>
          <p:nvSpPr>
            <p:cNvPr id="1045" name="Line 48"/>
            <p:cNvSpPr>
              <a:spLocks noChangeShapeType="1"/>
            </p:cNvSpPr>
            <p:nvPr/>
          </p:nvSpPr>
          <p:spPr bwMode="auto">
            <a:xfrm>
              <a:off x="1722438" y="2069381"/>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46" name="Rectangle 49"/>
            <p:cNvSpPr>
              <a:spLocks noChangeArrowheads="1"/>
            </p:cNvSpPr>
            <p:nvPr/>
          </p:nvSpPr>
          <p:spPr bwMode="auto">
            <a:xfrm>
              <a:off x="1779588" y="2123356"/>
              <a:ext cx="29824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Nig58 SH383</a:t>
              </a:r>
              <a:endParaRPr lang="en-US" sz="2400">
                <a:latin typeface="Arial" pitchFamily="34" charset="0"/>
                <a:cs typeface="Arial" pitchFamily="34" charset="0"/>
              </a:endParaRPr>
            </a:p>
          </p:txBody>
        </p:sp>
        <p:sp>
          <p:nvSpPr>
            <p:cNvPr id="1047" name="Line 50"/>
            <p:cNvSpPr>
              <a:spLocks noChangeShapeType="1"/>
            </p:cNvSpPr>
            <p:nvPr/>
          </p:nvSpPr>
          <p:spPr bwMode="auto">
            <a:xfrm>
              <a:off x="1722438" y="215510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48" name="Rectangle 51"/>
            <p:cNvSpPr>
              <a:spLocks noChangeArrowheads="1"/>
            </p:cNvSpPr>
            <p:nvPr/>
          </p:nvSpPr>
          <p:spPr bwMode="auto">
            <a:xfrm>
              <a:off x="1779588" y="2209081"/>
              <a:ext cx="30034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Nig40 CD653</a:t>
              </a:r>
              <a:endParaRPr lang="en-US" sz="2400">
                <a:latin typeface="Arial" pitchFamily="34" charset="0"/>
                <a:cs typeface="Arial" pitchFamily="34" charset="0"/>
              </a:endParaRPr>
            </a:p>
          </p:txBody>
        </p:sp>
        <p:sp>
          <p:nvSpPr>
            <p:cNvPr id="1049" name="Line 52"/>
            <p:cNvSpPr>
              <a:spLocks noChangeShapeType="1"/>
            </p:cNvSpPr>
            <p:nvPr/>
          </p:nvSpPr>
          <p:spPr bwMode="auto">
            <a:xfrm>
              <a:off x="1722438" y="2239244"/>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50" name="Rectangle 53"/>
            <p:cNvSpPr>
              <a:spLocks noChangeArrowheads="1"/>
            </p:cNvSpPr>
            <p:nvPr/>
          </p:nvSpPr>
          <p:spPr bwMode="auto">
            <a:xfrm>
              <a:off x="1779588" y="2294806"/>
              <a:ext cx="244685"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Nig37 AK5</a:t>
              </a:r>
              <a:endParaRPr lang="en-US" sz="2400" dirty="0">
                <a:latin typeface="Arial" pitchFamily="34" charset="0"/>
                <a:cs typeface="Arial" pitchFamily="34" charset="0"/>
              </a:endParaRPr>
            </a:p>
          </p:txBody>
        </p:sp>
        <p:sp>
          <p:nvSpPr>
            <p:cNvPr id="1051" name="Line 54"/>
            <p:cNvSpPr>
              <a:spLocks noChangeShapeType="1"/>
            </p:cNvSpPr>
            <p:nvPr/>
          </p:nvSpPr>
          <p:spPr bwMode="auto">
            <a:xfrm>
              <a:off x="1722438" y="2324969"/>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52" name="Rectangle 55"/>
            <p:cNvSpPr>
              <a:spLocks noChangeArrowheads="1"/>
            </p:cNvSpPr>
            <p:nvPr/>
          </p:nvSpPr>
          <p:spPr bwMode="auto">
            <a:xfrm>
              <a:off x="1779588" y="2378944"/>
              <a:ext cx="309794"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Nig36 Kaf164</a:t>
              </a:r>
              <a:endParaRPr lang="en-US" sz="2400">
                <a:latin typeface="Arial" pitchFamily="34" charset="0"/>
                <a:cs typeface="Arial" pitchFamily="34" charset="0"/>
              </a:endParaRPr>
            </a:p>
          </p:txBody>
        </p:sp>
        <p:sp>
          <p:nvSpPr>
            <p:cNvPr id="1053" name="Line 56"/>
            <p:cNvSpPr>
              <a:spLocks noChangeShapeType="1"/>
            </p:cNvSpPr>
            <p:nvPr/>
          </p:nvSpPr>
          <p:spPr bwMode="auto">
            <a:xfrm>
              <a:off x="1722438" y="2410694"/>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54" name="Rectangle 57"/>
            <p:cNvSpPr>
              <a:spLocks noChangeArrowheads="1"/>
            </p:cNvSpPr>
            <p:nvPr/>
          </p:nvSpPr>
          <p:spPr bwMode="auto">
            <a:xfrm>
              <a:off x="1779588" y="2464669"/>
              <a:ext cx="309794"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Nig35 Kaf253</a:t>
              </a:r>
              <a:endParaRPr lang="en-US" sz="2400">
                <a:latin typeface="Arial" pitchFamily="34" charset="0"/>
                <a:cs typeface="Arial" pitchFamily="34" charset="0"/>
              </a:endParaRPr>
            </a:p>
          </p:txBody>
        </p:sp>
        <p:sp>
          <p:nvSpPr>
            <p:cNvPr id="1055" name="Line 58"/>
            <p:cNvSpPr>
              <a:spLocks noChangeShapeType="1"/>
            </p:cNvSpPr>
            <p:nvPr/>
          </p:nvSpPr>
          <p:spPr bwMode="auto">
            <a:xfrm>
              <a:off x="1722438" y="2496419"/>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56" name="Rectangle 59"/>
            <p:cNvSpPr>
              <a:spLocks noChangeArrowheads="1"/>
            </p:cNvSpPr>
            <p:nvPr/>
          </p:nvSpPr>
          <p:spPr bwMode="auto">
            <a:xfrm>
              <a:off x="1779588" y="2550394"/>
              <a:ext cx="239434"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Nig29 Og2</a:t>
              </a:r>
              <a:endParaRPr lang="en-US" sz="2400">
                <a:latin typeface="Arial" pitchFamily="34" charset="0"/>
                <a:cs typeface="Arial" pitchFamily="34" charset="0"/>
              </a:endParaRPr>
            </a:p>
          </p:txBody>
        </p:sp>
        <p:sp>
          <p:nvSpPr>
            <p:cNvPr id="1057" name="Line 60"/>
            <p:cNvSpPr>
              <a:spLocks noChangeShapeType="1"/>
            </p:cNvSpPr>
            <p:nvPr/>
          </p:nvSpPr>
          <p:spPr bwMode="auto">
            <a:xfrm>
              <a:off x="1722438" y="258055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58" name="Rectangle 61"/>
            <p:cNvSpPr>
              <a:spLocks noChangeArrowheads="1"/>
            </p:cNvSpPr>
            <p:nvPr/>
          </p:nvSpPr>
          <p:spPr bwMode="auto">
            <a:xfrm>
              <a:off x="1779588" y="2636119"/>
              <a:ext cx="29719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Nig11 KFC41</a:t>
              </a:r>
              <a:endParaRPr lang="en-US" sz="2400">
                <a:latin typeface="Arial" pitchFamily="34" charset="0"/>
                <a:cs typeface="Arial" pitchFamily="34" charset="0"/>
              </a:endParaRPr>
            </a:p>
          </p:txBody>
        </p:sp>
        <p:sp>
          <p:nvSpPr>
            <p:cNvPr id="1059" name="Line 62"/>
            <p:cNvSpPr>
              <a:spLocks noChangeShapeType="1"/>
            </p:cNvSpPr>
            <p:nvPr/>
          </p:nvSpPr>
          <p:spPr bwMode="auto">
            <a:xfrm>
              <a:off x="1722438" y="2666281"/>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60" name="Rectangle 63"/>
            <p:cNvSpPr>
              <a:spLocks noChangeArrowheads="1"/>
            </p:cNvSpPr>
            <p:nvPr/>
          </p:nvSpPr>
          <p:spPr bwMode="auto">
            <a:xfrm>
              <a:off x="1779588" y="2720256"/>
              <a:ext cx="349699"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Nig10 DWK286</a:t>
              </a:r>
              <a:endParaRPr lang="en-US" sz="2400" dirty="0">
                <a:latin typeface="Arial" pitchFamily="34" charset="0"/>
                <a:cs typeface="Arial" pitchFamily="34" charset="0"/>
              </a:endParaRPr>
            </a:p>
          </p:txBody>
        </p:sp>
        <p:sp>
          <p:nvSpPr>
            <p:cNvPr id="1061" name="Line 64"/>
            <p:cNvSpPr>
              <a:spLocks noChangeShapeType="1"/>
            </p:cNvSpPr>
            <p:nvPr/>
          </p:nvSpPr>
          <p:spPr bwMode="auto">
            <a:xfrm>
              <a:off x="1722438" y="275200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62" name="Rectangle 65"/>
            <p:cNvSpPr>
              <a:spLocks noChangeArrowheads="1"/>
            </p:cNvSpPr>
            <p:nvPr/>
          </p:nvSpPr>
          <p:spPr bwMode="auto">
            <a:xfrm>
              <a:off x="1779588" y="2805981"/>
              <a:ext cx="27093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 CR65T</a:t>
              </a:r>
              <a:endParaRPr lang="en-US" sz="2400">
                <a:latin typeface="Arial" pitchFamily="34" charset="0"/>
                <a:cs typeface="Arial" pitchFamily="34" charset="0"/>
              </a:endParaRPr>
            </a:p>
          </p:txBody>
        </p:sp>
        <p:sp>
          <p:nvSpPr>
            <p:cNvPr id="1063" name="Line 66"/>
            <p:cNvSpPr>
              <a:spLocks noChangeShapeType="1"/>
            </p:cNvSpPr>
            <p:nvPr/>
          </p:nvSpPr>
          <p:spPr bwMode="auto">
            <a:xfrm>
              <a:off x="1722438" y="2836144"/>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64" name="Rectangle 67"/>
            <p:cNvSpPr>
              <a:spLocks noChangeArrowheads="1"/>
            </p:cNvSpPr>
            <p:nvPr/>
          </p:nvSpPr>
          <p:spPr bwMode="auto">
            <a:xfrm>
              <a:off x="1779588" y="2891706"/>
              <a:ext cx="27093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 CR58T</a:t>
              </a:r>
              <a:endParaRPr lang="en-US" sz="2400">
                <a:latin typeface="Arial" pitchFamily="34" charset="0"/>
                <a:cs typeface="Arial" pitchFamily="34" charset="0"/>
              </a:endParaRPr>
            </a:p>
          </p:txBody>
        </p:sp>
        <p:sp>
          <p:nvSpPr>
            <p:cNvPr id="1065" name="Line 68"/>
            <p:cNvSpPr>
              <a:spLocks noChangeShapeType="1"/>
            </p:cNvSpPr>
            <p:nvPr/>
          </p:nvSpPr>
          <p:spPr bwMode="auto">
            <a:xfrm>
              <a:off x="1722438" y="2921869"/>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66" name="Rectangle 69"/>
            <p:cNvSpPr>
              <a:spLocks noChangeArrowheads="1"/>
            </p:cNvSpPr>
            <p:nvPr/>
          </p:nvSpPr>
          <p:spPr bwMode="auto">
            <a:xfrm>
              <a:off x="1722438" y="2975844"/>
              <a:ext cx="508271"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Ghana/09 (KT368177)</a:t>
              </a:r>
              <a:endParaRPr lang="en-US" sz="2400">
                <a:latin typeface="Arial" pitchFamily="34" charset="0"/>
                <a:cs typeface="Arial" pitchFamily="34" charset="0"/>
              </a:endParaRPr>
            </a:p>
          </p:txBody>
        </p:sp>
        <p:sp>
          <p:nvSpPr>
            <p:cNvPr id="1067" name="Freeform 70"/>
            <p:cNvSpPr>
              <a:spLocks/>
            </p:cNvSpPr>
            <p:nvPr/>
          </p:nvSpPr>
          <p:spPr bwMode="auto">
            <a:xfrm>
              <a:off x="1719263" y="1689969"/>
              <a:ext cx="0" cy="1317625"/>
            </a:xfrm>
            <a:custGeom>
              <a:avLst/>
              <a:gdLst>
                <a:gd name="T0" fmla="*/ 0 h 830"/>
                <a:gd name="T1" fmla="*/ 830 h 830"/>
                <a:gd name="T2" fmla="*/ 830 h 830"/>
              </a:gdLst>
              <a:ahLst/>
              <a:cxnLst>
                <a:cxn ang="0">
                  <a:pos x="0" y="T0"/>
                </a:cxn>
                <a:cxn ang="0">
                  <a:pos x="0" y="T1"/>
                </a:cxn>
                <a:cxn ang="0">
                  <a:pos x="0" y="T2"/>
                </a:cxn>
              </a:cxnLst>
              <a:rect l="0" t="0" r="r" b="b"/>
              <a:pathLst>
                <a:path h="830">
                  <a:moveTo>
                    <a:pt x="0" y="0"/>
                  </a:moveTo>
                  <a:lnTo>
                    <a:pt x="0" y="830"/>
                  </a:lnTo>
                  <a:lnTo>
                    <a:pt x="0" y="83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68" name="Freeform 71"/>
            <p:cNvSpPr>
              <a:spLocks/>
            </p:cNvSpPr>
            <p:nvPr/>
          </p:nvSpPr>
          <p:spPr bwMode="auto">
            <a:xfrm>
              <a:off x="2732937" y="340594"/>
              <a:ext cx="23813" cy="2689225"/>
            </a:xfrm>
            <a:custGeom>
              <a:avLst/>
              <a:gdLst>
                <a:gd name="T0" fmla="*/ 0 w 15"/>
                <a:gd name="T1" fmla="*/ 0 h 1694"/>
                <a:gd name="T2" fmla="*/ 15 w 15"/>
                <a:gd name="T3" fmla="*/ 0 h 1694"/>
                <a:gd name="T4" fmla="*/ 15 w 15"/>
                <a:gd name="T5" fmla="*/ 1694 h 1694"/>
                <a:gd name="T6" fmla="*/ 0 w 15"/>
                <a:gd name="T7" fmla="*/ 1694 h 1694"/>
              </a:gdLst>
              <a:ahLst/>
              <a:cxnLst>
                <a:cxn ang="0">
                  <a:pos x="T0" y="T1"/>
                </a:cxn>
                <a:cxn ang="0">
                  <a:pos x="T2" y="T3"/>
                </a:cxn>
                <a:cxn ang="0">
                  <a:pos x="T4" y="T5"/>
                </a:cxn>
                <a:cxn ang="0">
                  <a:pos x="T6" y="T7"/>
                </a:cxn>
              </a:cxnLst>
              <a:rect l="0" t="0" r="r" b="b"/>
              <a:pathLst>
                <a:path w="15" h="1694">
                  <a:moveTo>
                    <a:pt x="0" y="0"/>
                  </a:moveTo>
                  <a:lnTo>
                    <a:pt x="15" y="0"/>
                  </a:lnTo>
                  <a:lnTo>
                    <a:pt x="15" y="1694"/>
                  </a:lnTo>
                  <a:lnTo>
                    <a:pt x="0" y="1694"/>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69" name="Rectangle 72"/>
            <p:cNvSpPr>
              <a:spLocks noChangeArrowheads="1"/>
            </p:cNvSpPr>
            <p:nvPr/>
          </p:nvSpPr>
          <p:spPr bwMode="auto">
            <a:xfrm>
              <a:off x="2771037" y="1653456"/>
              <a:ext cx="372803" cy="1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900" b="1" dirty="0">
                  <a:solidFill>
                    <a:srgbClr val="000000"/>
                  </a:solidFill>
                  <a:latin typeface="Cambria" panose="02040503050406030204" pitchFamily="18" charset="0"/>
                  <a:ea typeface="Cambria" panose="02040503050406030204" pitchFamily="18" charset="0"/>
                  <a:cs typeface="Arial" pitchFamily="34" charset="0"/>
                </a:rPr>
                <a:t>Genotype I</a:t>
              </a:r>
              <a:endParaRPr lang="en-US" sz="3600" dirty="0">
                <a:latin typeface="Cambria" panose="02040503050406030204" pitchFamily="18" charset="0"/>
                <a:ea typeface="Cambria" panose="02040503050406030204" pitchFamily="18" charset="0"/>
                <a:cs typeface="Arial" pitchFamily="34" charset="0"/>
              </a:endParaRPr>
            </a:p>
          </p:txBody>
        </p:sp>
        <p:sp>
          <p:nvSpPr>
            <p:cNvPr id="1070" name="Line 73"/>
            <p:cNvSpPr>
              <a:spLocks noChangeShapeType="1"/>
            </p:cNvSpPr>
            <p:nvPr/>
          </p:nvSpPr>
          <p:spPr bwMode="auto">
            <a:xfrm>
              <a:off x="1719263" y="364406"/>
              <a:ext cx="0" cy="131762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1" name="Line 74"/>
            <p:cNvSpPr>
              <a:spLocks noChangeShapeType="1"/>
            </p:cNvSpPr>
            <p:nvPr/>
          </p:nvSpPr>
          <p:spPr bwMode="auto">
            <a:xfrm>
              <a:off x="1622425" y="1685206"/>
              <a:ext cx="96838"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2" name="Rectangle 75"/>
            <p:cNvSpPr>
              <a:spLocks noChangeArrowheads="1"/>
            </p:cNvSpPr>
            <p:nvPr/>
          </p:nvSpPr>
          <p:spPr bwMode="auto">
            <a:xfrm>
              <a:off x="1778000" y="3067919"/>
              <a:ext cx="32554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XVII</a:t>
              </a:r>
              <a:endParaRPr lang="en-US" sz="2400">
                <a:latin typeface="Arial" pitchFamily="34" charset="0"/>
                <a:cs typeface="Arial" pitchFamily="34" charset="0"/>
              </a:endParaRPr>
            </a:p>
          </p:txBody>
        </p:sp>
        <p:sp>
          <p:nvSpPr>
            <p:cNvPr id="1073" name="Freeform 76"/>
            <p:cNvSpPr>
              <a:spLocks/>
            </p:cNvSpPr>
            <p:nvPr/>
          </p:nvSpPr>
          <p:spPr bwMode="auto">
            <a:xfrm>
              <a:off x="1773238" y="3088556"/>
              <a:ext cx="0" cy="14288"/>
            </a:xfrm>
            <a:custGeom>
              <a:avLst/>
              <a:gdLst>
                <a:gd name="T0" fmla="*/ 6 h 9"/>
                <a:gd name="T1" fmla="*/ 4 h 9"/>
                <a:gd name="T2" fmla="*/ 0 h 9"/>
                <a:gd name="T3" fmla="*/ 9 h 9"/>
                <a:gd name="T4" fmla="*/ 6 h 9"/>
              </a:gdLst>
              <a:ahLst/>
              <a:cxnLst>
                <a:cxn ang="0">
                  <a:pos x="0" y="T0"/>
                </a:cxn>
                <a:cxn ang="0">
                  <a:pos x="0" y="T1"/>
                </a:cxn>
                <a:cxn ang="0">
                  <a:pos x="0" y="T2"/>
                </a:cxn>
                <a:cxn ang="0">
                  <a:pos x="0" y="T3"/>
                </a:cxn>
                <a:cxn ang="0">
                  <a:pos x="0" y="T4"/>
                </a:cxn>
              </a:cxnLst>
              <a:rect l="0" t="0" r="r" b="b"/>
              <a:pathLst>
                <a:path h="9">
                  <a:moveTo>
                    <a:pt x="0" y="6"/>
                  </a:moveTo>
                  <a:lnTo>
                    <a:pt x="0" y="4"/>
                  </a:lnTo>
                  <a:lnTo>
                    <a:pt x="0" y="0"/>
                  </a:lnTo>
                  <a:lnTo>
                    <a:pt x="0" y="9"/>
                  </a:lnTo>
                  <a:lnTo>
                    <a:pt x="0" y="6"/>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074" name="Line 77"/>
            <p:cNvSpPr>
              <a:spLocks noChangeShapeType="1"/>
            </p:cNvSpPr>
            <p:nvPr/>
          </p:nvSpPr>
          <p:spPr bwMode="auto">
            <a:xfrm>
              <a:off x="1622425" y="3096494"/>
              <a:ext cx="147638"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5" name="Line 78"/>
            <p:cNvSpPr>
              <a:spLocks noChangeShapeType="1"/>
            </p:cNvSpPr>
            <p:nvPr/>
          </p:nvSpPr>
          <p:spPr bwMode="auto">
            <a:xfrm>
              <a:off x="1619250" y="1685206"/>
              <a:ext cx="0" cy="70167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6" name="Line 79"/>
            <p:cNvSpPr>
              <a:spLocks noChangeShapeType="1"/>
            </p:cNvSpPr>
            <p:nvPr/>
          </p:nvSpPr>
          <p:spPr bwMode="auto">
            <a:xfrm>
              <a:off x="1619250" y="2394819"/>
              <a:ext cx="0" cy="70167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7" name="Freeform 80"/>
            <p:cNvSpPr>
              <a:spLocks/>
            </p:cNvSpPr>
            <p:nvPr/>
          </p:nvSpPr>
          <p:spPr bwMode="auto">
            <a:xfrm>
              <a:off x="1514475" y="2391644"/>
              <a:ext cx="104775" cy="606425"/>
            </a:xfrm>
            <a:custGeom>
              <a:avLst/>
              <a:gdLst>
                <a:gd name="T0" fmla="*/ 0 w 66"/>
                <a:gd name="T1" fmla="*/ 382 h 382"/>
                <a:gd name="T2" fmla="*/ 0 w 66"/>
                <a:gd name="T3" fmla="*/ 0 h 382"/>
                <a:gd name="T4" fmla="*/ 66 w 66"/>
                <a:gd name="T5" fmla="*/ 0 h 382"/>
              </a:gdLst>
              <a:ahLst/>
              <a:cxnLst>
                <a:cxn ang="0">
                  <a:pos x="T0" y="T1"/>
                </a:cxn>
                <a:cxn ang="0">
                  <a:pos x="T2" y="T3"/>
                </a:cxn>
                <a:cxn ang="0">
                  <a:pos x="T4" y="T5"/>
                </a:cxn>
              </a:cxnLst>
              <a:rect l="0" t="0" r="r" b="b"/>
              <a:pathLst>
                <a:path w="66" h="382">
                  <a:moveTo>
                    <a:pt x="0" y="382"/>
                  </a:moveTo>
                  <a:lnTo>
                    <a:pt x="0" y="0"/>
                  </a:lnTo>
                  <a:lnTo>
                    <a:pt x="66"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78" name="Rectangle 81"/>
            <p:cNvSpPr>
              <a:spLocks noChangeArrowheads="1"/>
            </p:cNvSpPr>
            <p:nvPr/>
          </p:nvSpPr>
          <p:spPr bwMode="auto">
            <a:xfrm>
              <a:off x="1570038" y="3153644"/>
              <a:ext cx="598585"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MOZ 12/2006 (KY353991)</a:t>
              </a:r>
              <a:endParaRPr lang="en-US" sz="2400">
                <a:latin typeface="Arial" pitchFamily="34" charset="0"/>
                <a:cs typeface="Arial" pitchFamily="34" charset="0"/>
              </a:endParaRPr>
            </a:p>
          </p:txBody>
        </p:sp>
        <p:sp>
          <p:nvSpPr>
            <p:cNvPr id="1079" name="Freeform 82"/>
            <p:cNvSpPr>
              <a:spLocks/>
            </p:cNvSpPr>
            <p:nvPr/>
          </p:nvSpPr>
          <p:spPr bwMode="auto">
            <a:xfrm>
              <a:off x="1566863" y="3185394"/>
              <a:ext cx="0" cy="422275"/>
            </a:xfrm>
            <a:custGeom>
              <a:avLst/>
              <a:gdLst>
                <a:gd name="T0" fmla="*/ 266 h 266"/>
                <a:gd name="T1" fmla="*/ 0 h 266"/>
                <a:gd name="T2" fmla="*/ 0 h 266"/>
              </a:gdLst>
              <a:ahLst/>
              <a:cxnLst>
                <a:cxn ang="0">
                  <a:pos x="0" y="T0"/>
                </a:cxn>
                <a:cxn ang="0">
                  <a:pos x="0" y="T1"/>
                </a:cxn>
                <a:cxn ang="0">
                  <a:pos x="0" y="T2"/>
                </a:cxn>
              </a:cxnLst>
              <a:rect l="0" t="0" r="r" b="b"/>
              <a:pathLst>
                <a:path h="266">
                  <a:moveTo>
                    <a:pt x="0" y="266"/>
                  </a:moveTo>
                  <a:lnTo>
                    <a:pt x="0" y="0"/>
                  </a:lnTo>
                  <a:lnTo>
                    <a:pt x="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0" name="Rectangle 83"/>
            <p:cNvSpPr>
              <a:spLocks noChangeArrowheads="1"/>
            </p:cNvSpPr>
            <p:nvPr/>
          </p:nvSpPr>
          <p:spPr bwMode="auto">
            <a:xfrm>
              <a:off x="1570038" y="3239369"/>
              <a:ext cx="570231"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MOZ 9/2006 (KY353988)</a:t>
              </a:r>
              <a:endParaRPr lang="en-US" sz="2400">
                <a:latin typeface="Arial" pitchFamily="34" charset="0"/>
                <a:cs typeface="Arial" pitchFamily="34" charset="0"/>
              </a:endParaRPr>
            </a:p>
          </p:txBody>
        </p:sp>
        <p:sp>
          <p:nvSpPr>
            <p:cNvPr id="1081" name="Freeform 84"/>
            <p:cNvSpPr>
              <a:spLocks/>
            </p:cNvSpPr>
            <p:nvPr/>
          </p:nvSpPr>
          <p:spPr bwMode="auto">
            <a:xfrm>
              <a:off x="1566863" y="3269531"/>
              <a:ext cx="0" cy="381000"/>
            </a:xfrm>
            <a:custGeom>
              <a:avLst/>
              <a:gdLst>
                <a:gd name="T0" fmla="*/ 240 h 240"/>
                <a:gd name="T1" fmla="*/ 0 h 240"/>
                <a:gd name="T2" fmla="*/ 0 h 240"/>
              </a:gdLst>
              <a:ahLst/>
              <a:cxnLst>
                <a:cxn ang="0">
                  <a:pos x="0" y="T0"/>
                </a:cxn>
                <a:cxn ang="0">
                  <a:pos x="0" y="T1"/>
                </a:cxn>
                <a:cxn ang="0">
                  <a:pos x="0" y="T2"/>
                </a:cxn>
              </a:cxnLst>
              <a:rect l="0" t="0" r="r" b="b"/>
              <a:pathLst>
                <a:path h="240">
                  <a:moveTo>
                    <a:pt x="0" y="240"/>
                  </a:moveTo>
                  <a:lnTo>
                    <a:pt x="0" y="0"/>
                  </a:lnTo>
                  <a:lnTo>
                    <a:pt x="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2" name="Rectangle 85"/>
            <p:cNvSpPr>
              <a:spLocks noChangeArrowheads="1"/>
            </p:cNvSpPr>
            <p:nvPr/>
          </p:nvSpPr>
          <p:spPr bwMode="auto">
            <a:xfrm>
              <a:off x="1712913" y="3325094"/>
              <a:ext cx="26883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Nig21 LA47</a:t>
              </a:r>
              <a:endParaRPr lang="en-US" sz="2400">
                <a:latin typeface="Arial" pitchFamily="34" charset="0"/>
                <a:cs typeface="Arial" pitchFamily="34" charset="0"/>
              </a:endParaRPr>
            </a:p>
          </p:txBody>
        </p:sp>
        <p:sp>
          <p:nvSpPr>
            <p:cNvPr id="1083" name="Line 86"/>
            <p:cNvSpPr>
              <a:spLocks noChangeShapeType="1"/>
            </p:cNvSpPr>
            <p:nvPr/>
          </p:nvSpPr>
          <p:spPr bwMode="auto">
            <a:xfrm>
              <a:off x="1654175" y="335525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4" name="Rectangle 87"/>
            <p:cNvSpPr>
              <a:spLocks noChangeArrowheads="1"/>
            </p:cNvSpPr>
            <p:nvPr/>
          </p:nvSpPr>
          <p:spPr bwMode="auto">
            <a:xfrm>
              <a:off x="1712913" y="3409231"/>
              <a:ext cx="26883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Nig23 LA49</a:t>
              </a:r>
              <a:endParaRPr lang="en-US" sz="2400">
                <a:latin typeface="Arial" pitchFamily="34" charset="0"/>
                <a:cs typeface="Arial" pitchFamily="34" charset="0"/>
              </a:endParaRPr>
            </a:p>
          </p:txBody>
        </p:sp>
        <p:sp>
          <p:nvSpPr>
            <p:cNvPr id="1085" name="Line 88"/>
            <p:cNvSpPr>
              <a:spLocks noChangeShapeType="1"/>
            </p:cNvSpPr>
            <p:nvPr/>
          </p:nvSpPr>
          <p:spPr bwMode="auto">
            <a:xfrm>
              <a:off x="1654175" y="3440981"/>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6" name="Rectangle 89"/>
            <p:cNvSpPr>
              <a:spLocks noChangeArrowheads="1"/>
            </p:cNvSpPr>
            <p:nvPr/>
          </p:nvSpPr>
          <p:spPr bwMode="auto">
            <a:xfrm>
              <a:off x="1712913" y="3494956"/>
              <a:ext cx="239434"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Nig30 Og1</a:t>
              </a:r>
              <a:endParaRPr lang="en-US" sz="2400">
                <a:latin typeface="Arial" pitchFamily="34" charset="0"/>
                <a:cs typeface="Arial" pitchFamily="34" charset="0"/>
              </a:endParaRPr>
            </a:p>
          </p:txBody>
        </p:sp>
        <p:sp>
          <p:nvSpPr>
            <p:cNvPr id="1087" name="Line 90"/>
            <p:cNvSpPr>
              <a:spLocks noChangeShapeType="1"/>
            </p:cNvSpPr>
            <p:nvPr/>
          </p:nvSpPr>
          <p:spPr bwMode="auto">
            <a:xfrm>
              <a:off x="1654175" y="352670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88" name="Rectangle 91"/>
            <p:cNvSpPr>
              <a:spLocks noChangeArrowheads="1"/>
            </p:cNvSpPr>
            <p:nvPr/>
          </p:nvSpPr>
          <p:spPr bwMode="auto">
            <a:xfrm>
              <a:off x="1712913" y="3580681"/>
              <a:ext cx="26568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Nig33 Edo1</a:t>
              </a:r>
              <a:endParaRPr lang="en-US" sz="2400">
                <a:latin typeface="Arial" pitchFamily="34" charset="0"/>
                <a:cs typeface="Arial" pitchFamily="34" charset="0"/>
              </a:endParaRPr>
            </a:p>
          </p:txBody>
        </p:sp>
        <p:sp>
          <p:nvSpPr>
            <p:cNvPr id="1089" name="Line 92"/>
            <p:cNvSpPr>
              <a:spLocks noChangeShapeType="1"/>
            </p:cNvSpPr>
            <p:nvPr/>
          </p:nvSpPr>
          <p:spPr bwMode="auto">
            <a:xfrm>
              <a:off x="1654175" y="3610844"/>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90" name="Rectangle 93"/>
            <p:cNvSpPr>
              <a:spLocks noChangeArrowheads="1"/>
            </p:cNvSpPr>
            <p:nvPr/>
          </p:nvSpPr>
          <p:spPr bwMode="auto">
            <a:xfrm>
              <a:off x="1712913" y="3666406"/>
              <a:ext cx="30034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Nig38 CD698</a:t>
              </a:r>
              <a:endParaRPr lang="en-US" sz="2400">
                <a:latin typeface="Arial" pitchFamily="34" charset="0"/>
                <a:cs typeface="Arial" pitchFamily="34" charset="0"/>
              </a:endParaRPr>
            </a:p>
          </p:txBody>
        </p:sp>
        <p:sp>
          <p:nvSpPr>
            <p:cNvPr id="1091" name="Line 94"/>
            <p:cNvSpPr>
              <a:spLocks noChangeShapeType="1"/>
            </p:cNvSpPr>
            <p:nvPr/>
          </p:nvSpPr>
          <p:spPr bwMode="auto">
            <a:xfrm>
              <a:off x="1654175" y="3696569"/>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92" name="Rectangle 95"/>
            <p:cNvSpPr>
              <a:spLocks noChangeArrowheads="1"/>
            </p:cNvSpPr>
            <p:nvPr/>
          </p:nvSpPr>
          <p:spPr bwMode="auto">
            <a:xfrm>
              <a:off x="1712913" y="3750544"/>
              <a:ext cx="30034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Nig42 CD664</a:t>
              </a:r>
              <a:endParaRPr lang="en-US" sz="2400">
                <a:latin typeface="Arial" pitchFamily="34" charset="0"/>
                <a:cs typeface="Arial" pitchFamily="34" charset="0"/>
              </a:endParaRPr>
            </a:p>
          </p:txBody>
        </p:sp>
        <p:sp>
          <p:nvSpPr>
            <p:cNvPr id="1093" name="Line 96"/>
            <p:cNvSpPr>
              <a:spLocks noChangeShapeType="1"/>
            </p:cNvSpPr>
            <p:nvPr/>
          </p:nvSpPr>
          <p:spPr bwMode="auto">
            <a:xfrm>
              <a:off x="1654175" y="3782294"/>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94" name="Rectangle 97"/>
            <p:cNvSpPr>
              <a:spLocks noChangeArrowheads="1"/>
            </p:cNvSpPr>
            <p:nvPr/>
          </p:nvSpPr>
          <p:spPr bwMode="auto">
            <a:xfrm>
              <a:off x="1712913" y="3836269"/>
              <a:ext cx="244685"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Nig53 DT1</a:t>
              </a:r>
              <a:endParaRPr lang="en-US" sz="2400">
                <a:latin typeface="Arial" pitchFamily="34" charset="0"/>
                <a:cs typeface="Arial" pitchFamily="34" charset="0"/>
              </a:endParaRPr>
            </a:p>
          </p:txBody>
        </p:sp>
        <p:sp>
          <p:nvSpPr>
            <p:cNvPr id="1095" name="Line 98"/>
            <p:cNvSpPr>
              <a:spLocks noChangeShapeType="1"/>
            </p:cNvSpPr>
            <p:nvPr/>
          </p:nvSpPr>
          <p:spPr bwMode="auto">
            <a:xfrm>
              <a:off x="1654175" y="3866431"/>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96" name="Rectangle 99"/>
            <p:cNvSpPr>
              <a:spLocks noChangeArrowheads="1"/>
            </p:cNvSpPr>
            <p:nvPr/>
          </p:nvSpPr>
          <p:spPr bwMode="auto">
            <a:xfrm>
              <a:off x="1712913" y="3921994"/>
              <a:ext cx="247835"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Nig55 AN4</a:t>
              </a:r>
              <a:endParaRPr lang="en-US" sz="2400">
                <a:latin typeface="Arial" pitchFamily="34" charset="0"/>
                <a:cs typeface="Arial" pitchFamily="34" charset="0"/>
              </a:endParaRPr>
            </a:p>
          </p:txBody>
        </p:sp>
        <p:sp>
          <p:nvSpPr>
            <p:cNvPr id="1097" name="Line 100"/>
            <p:cNvSpPr>
              <a:spLocks noChangeShapeType="1"/>
            </p:cNvSpPr>
            <p:nvPr/>
          </p:nvSpPr>
          <p:spPr bwMode="auto">
            <a:xfrm>
              <a:off x="1654175" y="395215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98" name="Rectangle 101"/>
            <p:cNvSpPr>
              <a:spLocks noChangeArrowheads="1"/>
            </p:cNvSpPr>
            <p:nvPr/>
          </p:nvSpPr>
          <p:spPr bwMode="auto">
            <a:xfrm>
              <a:off x="1712913" y="4006131"/>
              <a:ext cx="271989"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Nig57 AB31</a:t>
              </a:r>
              <a:endParaRPr lang="en-US" sz="2400">
                <a:latin typeface="Arial" pitchFamily="34" charset="0"/>
                <a:cs typeface="Arial" pitchFamily="34" charset="0"/>
              </a:endParaRPr>
            </a:p>
          </p:txBody>
        </p:sp>
        <p:sp>
          <p:nvSpPr>
            <p:cNvPr id="1099" name="Line 102"/>
            <p:cNvSpPr>
              <a:spLocks noChangeShapeType="1"/>
            </p:cNvSpPr>
            <p:nvPr/>
          </p:nvSpPr>
          <p:spPr bwMode="auto">
            <a:xfrm>
              <a:off x="1654175" y="4037881"/>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00" name="Rectangle 103"/>
            <p:cNvSpPr>
              <a:spLocks noChangeArrowheads="1"/>
            </p:cNvSpPr>
            <p:nvPr/>
          </p:nvSpPr>
          <p:spPr bwMode="auto">
            <a:xfrm>
              <a:off x="1712913" y="4091856"/>
              <a:ext cx="26988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Nig59 OS7B</a:t>
              </a:r>
              <a:endParaRPr lang="en-US" sz="2400">
                <a:latin typeface="Arial" pitchFamily="34" charset="0"/>
                <a:cs typeface="Arial" pitchFamily="34" charset="0"/>
              </a:endParaRPr>
            </a:p>
          </p:txBody>
        </p:sp>
        <p:sp>
          <p:nvSpPr>
            <p:cNvPr id="1101" name="Line 104"/>
            <p:cNvSpPr>
              <a:spLocks noChangeShapeType="1"/>
            </p:cNvSpPr>
            <p:nvPr/>
          </p:nvSpPr>
          <p:spPr bwMode="auto">
            <a:xfrm>
              <a:off x="1654175" y="4123606"/>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02" name="Rectangle 105"/>
            <p:cNvSpPr>
              <a:spLocks noChangeArrowheads="1"/>
            </p:cNvSpPr>
            <p:nvPr/>
          </p:nvSpPr>
          <p:spPr bwMode="auto">
            <a:xfrm>
              <a:off x="1712913" y="4177581"/>
              <a:ext cx="265688"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Nig70 Oyo5</a:t>
              </a:r>
              <a:endParaRPr lang="en-US" sz="2400">
                <a:latin typeface="Arial" pitchFamily="34" charset="0"/>
                <a:cs typeface="Arial" pitchFamily="34" charset="0"/>
              </a:endParaRPr>
            </a:p>
          </p:txBody>
        </p:sp>
        <p:sp>
          <p:nvSpPr>
            <p:cNvPr id="1103" name="Line 106"/>
            <p:cNvSpPr>
              <a:spLocks noChangeShapeType="1"/>
            </p:cNvSpPr>
            <p:nvPr/>
          </p:nvSpPr>
          <p:spPr bwMode="auto">
            <a:xfrm>
              <a:off x="1654175" y="4207744"/>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04" name="Rectangle 107"/>
            <p:cNvSpPr>
              <a:spLocks noChangeArrowheads="1"/>
            </p:cNvSpPr>
            <p:nvPr/>
          </p:nvSpPr>
          <p:spPr bwMode="auto">
            <a:xfrm>
              <a:off x="1712913" y="4263306"/>
              <a:ext cx="30034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Nig75 CD652</a:t>
              </a:r>
              <a:endParaRPr lang="en-US" sz="2400">
                <a:latin typeface="Arial" pitchFamily="34" charset="0"/>
                <a:cs typeface="Arial" pitchFamily="34" charset="0"/>
              </a:endParaRPr>
            </a:p>
          </p:txBody>
        </p:sp>
        <p:sp>
          <p:nvSpPr>
            <p:cNvPr id="1105" name="Line 108"/>
            <p:cNvSpPr>
              <a:spLocks noChangeShapeType="1"/>
            </p:cNvSpPr>
            <p:nvPr/>
          </p:nvSpPr>
          <p:spPr bwMode="auto">
            <a:xfrm>
              <a:off x="1654175" y="4293469"/>
              <a:ext cx="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06" name="Rectangle 109"/>
            <p:cNvSpPr>
              <a:spLocks noChangeArrowheads="1"/>
            </p:cNvSpPr>
            <p:nvPr/>
          </p:nvSpPr>
          <p:spPr bwMode="auto">
            <a:xfrm>
              <a:off x="1654175" y="4347444"/>
              <a:ext cx="677346"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Georgia/2007 (AM999764) G2</a:t>
              </a:r>
              <a:endParaRPr lang="en-US" sz="2400">
                <a:latin typeface="Arial" pitchFamily="34" charset="0"/>
                <a:cs typeface="Arial" pitchFamily="34" charset="0"/>
              </a:endParaRPr>
            </a:p>
          </p:txBody>
        </p:sp>
        <p:sp>
          <p:nvSpPr>
            <p:cNvPr id="1107" name="Freeform 110"/>
            <p:cNvSpPr>
              <a:spLocks/>
            </p:cNvSpPr>
            <p:nvPr/>
          </p:nvSpPr>
          <p:spPr bwMode="auto">
            <a:xfrm>
              <a:off x="1651000" y="4379194"/>
              <a:ext cx="0" cy="166688"/>
            </a:xfrm>
            <a:custGeom>
              <a:avLst/>
              <a:gdLst>
                <a:gd name="T0" fmla="*/ 105 h 105"/>
                <a:gd name="T1" fmla="*/ 0 h 105"/>
                <a:gd name="T2" fmla="*/ 0 h 105"/>
              </a:gdLst>
              <a:ahLst/>
              <a:cxnLst>
                <a:cxn ang="0">
                  <a:pos x="0" y="T0"/>
                </a:cxn>
                <a:cxn ang="0">
                  <a:pos x="0" y="T1"/>
                </a:cxn>
                <a:cxn ang="0">
                  <a:pos x="0" y="T2"/>
                </a:cxn>
              </a:cxnLst>
              <a:rect l="0" t="0" r="r" b="b"/>
              <a:pathLst>
                <a:path h="105">
                  <a:moveTo>
                    <a:pt x="0" y="105"/>
                  </a:moveTo>
                  <a:lnTo>
                    <a:pt x="0" y="0"/>
                  </a:lnTo>
                  <a:lnTo>
                    <a:pt x="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08" name="Rectangle 111"/>
            <p:cNvSpPr>
              <a:spLocks noChangeArrowheads="1"/>
            </p:cNvSpPr>
            <p:nvPr/>
          </p:nvSpPr>
          <p:spPr bwMode="auto">
            <a:xfrm>
              <a:off x="1654175" y="4433169"/>
              <a:ext cx="601735"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MAD/1/98 (AF270706) G2</a:t>
              </a:r>
              <a:endParaRPr lang="en-US" sz="2400">
                <a:latin typeface="Arial" pitchFamily="34" charset="0"/>
                <a:cs typeface="Arial" pitchFamily="34" charset="0"/>
              </a:endParaRPr>
            </a:p>
          </p:txBody>
        </p:sp>
        <p:sp>
          <p:nvSpPr>
            <p:cNvPr id="1109" name="Freeform 112"/>
            <p:cNvSpPr>
              <a:spLocks/>
            </p:cNvSpPr>
            <p:nvPr/>
          </p:nvSpPr>
          <p:spPr bwMode="auto">
            <a:xfrm>
              <a:off x="1651000" y="4463331"/>
              <a:ext cx="0" cy="125413"/>
            </a:xfrm>
            <a:custGeom>
              <a:avLst/>
              <a:gdLst>
                <a:gd name="T0" fmla="*/ 79 h 79"/>
                <a:gd name="T1" fmla="*/ 0 h 79"/>
                <a:gd name="T2" fmla="*/ 0 h 79"/>
              </a:gdLst>
              <a:ahLst/>
              <a:cxnLst>
                <a:cxn ang="0">
                  <a:pos x="0" y="T0"/>
                </a:cxn>
                <a:cxn ang="0">
                  <a:pos x="0" y="T1"/>
                </a:cxn>
                <a:cxn ang="0">
                  <a:pos x="0" y="T2"/>
                </a:cxn>
              </a:cxnLst>
              <a:rect l="0" t="0" r="r" b="b"/>
              <a:pathLst>
                <a:path h="79">
                  <a:moveTo>
                    <a:pt x="0" y="79"/>
                  </a:moveTo>
                  <a:lnTo>
                    <a:pt x="0" y="0"/>
                  </a:lnTo>
                  <a:lnTo>
                    <a:pt x="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0" name="Rectangle 113"/>
            <p:cNvSpPr>
              <a:spLocks noChangeArrowheads="1"/>
            </p:cNvSpPr>
            <p:nvPr/>
          </p:nvSpPr>
          <p:spPr bwMode="auto">
            <a:xfrm>
              <a:off x="1654175" y="4518894"/>
              <a:ext cx="617487"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MOZ-60/98 (AY274455) G2</a:t>
              </a:r>
              <a:endParaRPr lang="en-US" sz="2400">
                <a:latin typeface="Arial" pitchFamily="34" charset="0"/>
                <a:cs typeface="Arial" pitchFamily="34" charset="0"/>
              </a:endParaRPr>
            </a:p>
          </p:txBody>
        </p:sp>
        <p:sp>
          <p:nvSpPr>
            <p:cNvPr id="1111" name="Freeform 114"/>
            <p:cNvSpPr>
              <a:spLocks/>
            </p:cNvSpPr>
            <p:nvPr/>
          </p:nvSpPr>
          <p:spPr bwMode="auto">
            <a:xfrm>
              <a:off x="1651000" y="4549056"/>
              <a:ext cx="0" cy="82550"/>
            </a:xfrm>
            <a:custGeom>
              <a:avLst/>
              <a:gdLst>
                <a:gd name="T0" fmla="*/ 52 h 52"/>
                <a:gd name="T1" fmla="*/ 0 h 52"/>
                <a:gd name="T2" fmla="*/ 0 h 52"/>
              </a:gdLst>
              <a:ahLst/>
              <a:cxnLst>
                <a:cxn ang="0">
                  <a:pos x="0" y="T0"/>
                </a:cxn>
                <a:cxn ang="0">
                  <a:pos x="0" y="T1"/>
                </a:cxn>
                <a:cxn ang="0">
                  <a:pos x="0" y="T2"/>
                </a:cxn>
              </a:cxnLst>
              <a:rect l="0" t="0" r="r" b="b"/>
              <a:pathLst>
                <a:path h="52">
                  <a:moveTo>
                    <a:pt x="0" y="52"/>
                  </a:moveTo>
                  <a:lnTo>
                    <a:pt x="0" y="0"/>
                  </a:lnTo>
                  <a:lnTo>
                    <a:pt x="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2" name="Rectangle 115"/>
            <p:cNvSpPr>
              <a:spLocks noChangeArrowheads="1"/>
            </p:cNvSpPr>
            <p:nvPr/>
          </p:nvSpPr>
          <p:spPr bwMode="auto">
            <a:xfrm>
              <a:off x="1654175" y="4603031"/>
              <a:ext cx="654242"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MOZ/2002/2 (AY351518) G2</a:t>
              </a:r>
              <a:endParaRPr lang="en-US" sz="2400" dirty="0">
                <a:latin typeface="Arial" pitchFamily="34" charset="0"/>
                <a:cs typeface="Arial" pitchFamily="34" charset="0"/>
              </a:endParaRPr>
            </a:p>
          </p:txBody>
        </p:sp>
        <p:sp>
          <p:nvSpPr>
            <p:cNvPr id="1113" name="Freeform 116"/>
            <p:cNvSpPr>
              <a:spLocks/>
            </p:cNvSpPr>
            <p:nvPr/>
          </p:nvSpPr>
          <p:spPr bwMode="auto">
            <a:xfrm>
              <a:off x="1651000" y="4634781"/>
              <a:ext cx="0" cy="38100"/>
            </a:xfrm>
            <a:custGeom>
              <a:avLst/>
              <a:gdLst>
                <a:gd name="T0" fmla="*/ 24 h 24"/>
                <a:gd name="T1" fmla="*/ 0 h 24"/>
                <a:gd name="T2" fmla="*/ 0 h 24"/>
              </a:gdLst>
              <a:ahLst/>
              <a:cxnLst>
                <a:cxn ang="0">
                  <a:pos x="0" y="T0"/>
                </a:cxn>
                <a:cxn ang="0">
                  <a:pos x="0" y="T1"/>
                </a:cxn>
                <a:cxn ang="0">
                  <a:pos x="0" y="T2"/>
                </a:cxn>
              </a:cxnLst>
              <a:rect l="0" t="0" r="r" b="b"/>
              <a:pathLst>
                <a:path h="24">
                  <a:moveTo>
                    <a:pt x="0" y="24"/>
                  </a:moveTo>
                  <a:lnTo>
                    <a:pt x="0" y="0"/>
                  </a:lnTo>
                  <a:lnTo>
                    <a:pt x="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4" name="Rectangle 117"/>
            <p:cNvSpPr>
              <a:spLocks noChangeArrowheads="1"/>
            </p:cNvSpPr>
            <p:nvPr/>
          </p:nvSpPr>
          <p:spPr bwMode="auto">
            <a:xfrm>
              <a:off x="1654175" y="4688756"/>
              <a:ext cx="556579"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LUS93/1 (AY351563) G2</a:t>
              </a:r>
              <a:endParaRPr lang="en-US" sz="2400">
                <a:latin typeface="Arial" pitchFamily="34" charset="0"/>
                <a:cs typeface="Arial" pitchFamily="34" charset="0"/>
              </a:endParaRPr>
            </a:p>
          </p:txBody>
        </p:sp>
        <p:sp>
          <p:nvSpPr>
            <p:cNvPr id="1115" name="Freeform 118"/>
            <p:cNvSpPr>
              <a:spLocks/>
            </p:cNvSpPr>
            <p:nvPr/>
          </p:nvSpPr>
          <p:spPr bwMode="auto">
            <a:xfrm>
              <a:off x="1651000" y="4680819"/>
              <a:ext cx="0" cy="39688"/>
            </a:xfrm>
            <a:custGeom>
              <a:avLst/>
              <a:gdLst>
                <a:gd name="T0" fmla="*/ 0 h 25"/>
                <a:gd name="T1" fmla="*/ 25 h 25"/>
                <a:gd name="T2" fmla="*/ 25 h 25"/>
              </a:gdLst>
              <a:ahLst/>
              <a:cxnLst>
                <a:cxn ang="0">
                  <a:pos x="0" y="T0"/>
                </a:cxn>
                <a:cxn ang="0">
                  <a:pos x="0" y="T1"/>
                </a:cxn>
                <a:cxn ang="0">
                  <a:pos x="0" y="T2"/>
                </a:cxn>
              </a:cxnLst>
              <a:rect l="0" t="0" r="r" b="b"/>
              <a:pathLst>
                <a:path h="25">
                  <a:moveTo>
                    <a:pt x="0" y="0"/>
                  </a:moveTo>
                  <a:lnTo>
                    <a:pt x="0" y="25"/>
                  </a:lnTo>
                  <a:lnTo>
                    <a:pt x="0" y="25"/>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6" name="Freeform 119"/>
            <p:cNvSpPr>
              <a:spLocks/>
            </p:cNvSpPr>
            <p:nvPr/>
          </p:nvSpPr>
          <p:spPr bwMode="auto">
            <a:xfrm>
              <a:off x="2696068" y="3333031"/>
              <a:ext cx="23813" cy="1409700"/>
            </a:xfrm>
            <a:custGeom>
              <a:avLst/>
              <a:gdLst>
                <a:gd name="T0" fmla="*/ 0 w 15"/>
                <a:gd name="T1" fmla="*/ 0 h 888"/>
                <a:gd name="T2" fmla="*/ 15 w 15"/>
                <a:gd name="T3" fmla="*/ 0 h 888"/>
                <a:gd name="T4" fmla="*/ 15 w 15"/>
                <a:gd name="T5" fmla="*/ 888 h 888"/>
                <a:gd name="T6" fmla="*/ 0 w 15"/>
                <a:gd name="T7" fmla="*/ 888 h 888"/>
              </a:gdLst>
              <a:ahLst/>
              <a:cxnLst>
                <a:cxn ang="0">
                  <a:pos x="T0" y="T1"/>
                </a:cxn>
                <a:cxn ang="0">
                  <a:pos x="T2" y="T3"/>
                </a:cxn>
                <a:cxn ang="0">
                  <a:pos x="T4" y="T5"/>
                </a:cxn>
                <a:cxn ang="0">
                  <a:pos x="T6" y="T7"/>
                </a:cxn>
              </a:cxnLst>
              <a:rect l="0" t="0" r="r" b="b"/>
              <a:pathLst>
                <a:path w="15" h="888">
                  <a:moveTo>
                    <a:pt x="0" y="0"/>
                  </a:moveTo>
                  <a:lnTo>
                    <a:pt x="15" y="0"/>
                  </a:lnTo>
                  <a:lnTo>
                    <a:pt x="15" y="888"/>
                  </a:lnTo>
                  <a:lnTo>
                    <a:pt x="0" y="888"/>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7" name="Rectangle 120"/>
            <p:cNvSpPr>
              <a:spLocks noChangeArrowheads="1"/>
            </p:cNvSpPr>
            <p:nvPr/>
          </p:nvSpPr>
          <p:spPr bwMode="auto">
            <a:xfrm>
              <a:off x="2734168" y="4004544"/>
              <a:ext cx="399056" cy="1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900" b="1" dirty="0">
                  <a:solidFill>
                    <a:srgbClr val="000000"/>
                  </a:solidFill>
                  <a:latin typeface="Cambria" panose="02040503050406030204" pitchFamily="18" charset="0"/>
                  <a:ea typeface="Cambria" panose="02040503050406030204" pitchFamily="18" charset="0"/>
                  <a:cs typeface="Arial" pitchFamily="34" charset="0"/>
                </a:rPr>
                <a:t>Genotype II</a:t>
              </a:r>
              <a:endParaRPr lang="en-US" sz="3600" dirty="0">
                <a:latin typeface="Cambria" panose="02040503050406030204" pitchFamily="18" charset="0"/>
                <a:ea typeface="Cambria" panose="02040503050406030204" pitchFamily="18" charset="0"/>
                <a:cs typeface="Arial" pitchFamily="34" charset="0"/>
              </a:endParaRPr>
            </a:p>
          </p:txBody>
        </p:sp>
        <p:sp>
          <p:nvSpPr>
            <p:cNvPr id="1118" name="Line 121"/>
            <p:cNvSpPr>
              <a:spLocks noChangeShapeType="1"/>
            </p:cNvSpPr>
            <p:nvPr/>
          </p:nvSpPr>
          <p:spPr bwMode="auto">
            <a:xfrm>
              <a:off x="1651000" y="3355256"/>
              <a:ext cx="0" cy="67945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19" name="Line 122"/>
            <p:cNvSpPr>
              <a:spLocks noChangeShapeType="1"/>
            </p:cNvSpPr>
            <p:nvPr/>
          </p:nvSpPr>
          <p:spPr bwMode="auto">
            <a:xfrm>
              <a:off x="1651000" y="4041056"/>
              <a:ext cx="0" cy="67945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20" name="Line 123"/>
            <p:cNvSpPr>
              <a:spLocks noChangeShapeType="1"/>
            </p:cNvSpPr>
            <p:nvPr/>
          </p:nvSpPr>
          <p:spPr bwMode="auto">
            <a:xfrm>
              <a:off x="1570038" y="4037881"/>
              <a:ext cx="80963"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21" name="Line 124"/>
            <p:cNvSpPr>
              <a:spLocks noChangeShapeType="1"/>
            </p:cNvSpPr>
            <p:nvPr/>
          </p:nvSpPr>
          <p:spPr bwMode="auto">
            <a:xfrm>
              <a:off x="1566863" y="3615606"/>
              <a:ext cx="0" cy="42227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22" name="Freeform 125"/>
            <p:cNvSpPr>
              <a:spLocks/>
            </p:cNvSpPr>
            <p:nvPr/>
          </p:nvSpPr>
          <p:spPr bwMode="auto">
            <a:xfrm>
              <a:off x="1514475" y="3004419"/>
              <a:ext cx="52388" cy="606425"/>
            </a:xfrm>
            <a:custGeom>
              <a:avLst/>
              <a:gdLst>
                <a:gd name="T0" fmla="*/ 0 w 33"/>
                <a:gd name="T1" fmla="*/ 0 h 382"/>
                <a:gd name="T2" fmla="*/ 0 w 33"/>
                <a:gd name="T3" fmla="*/ 382 h 382"/>
                <a:gd name="T4" fmla="*/ 33 w 33"/>
                <a:gd name="T5" fmla="*/ 382 h 382"/>
              </a:gdLst>
              <a:ahLst/>
              <a:cxnLst>
                <a:cxn ang="0">
                  <a:pos x="T0" y="T1"/>
                </a:cxn>
                <a:cxn ang="0">
                  <a:pos x="T2" y="T3"/>
                </a:cxn>
                <a:cxn ang="0">
                  <a:pos x="T4" y="T5"/>
                </a:cxn>
              </a:cxnLst>
              <a:rect l="0" t="0" r="r" b="b"/>
              <a:pathLst>
                <a:path w="33" h="382">
                  <a:moveTo>
                    <a:pt x="0" y="0"/>
                  </a:moveTo>
                  <a:lnTo>
                    <a:pt x="0" y="382"/>
                  </a:lnTo>
                  <a:lnTo>
                    <a:pt x="33" y="382"/>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23" name="Freeform 126"/>
            <p:cNvSpPr>
              <a:spLocks/>
            </p:cNvSpPr>
            <p:nvPr/>
          </p:nvSpPr>
          <p:spPr bwMode="auto">
            <a:xfrm>
              <a:off x="1471613" y="3001244"/>
              <a:ext cx="42863" cy="898525"/>
            </a:xfrm>
            <a:custGeom>
              <a:avLst/>
              <a:gdLst>
                <a:gd name="T0" fmla="*/ 0 w 27"/>
                <a:gd name="T1" fmla="*/ 566 h 566"/>
                <a:gd name="T2" fmla="*/ 0 w 27"/>
                <a:gd name="T3" fmla="*/ 0 h 566"/>
                <a:gd name="T4" fmla="*/ 27 w 27"/>
                <a:gd name="T5" fmla="*/ 0 h 566"/>
              </a:gdLst>
              <a:ahLst/>
              <a:cxnLst>
                <a:cxn ang="0">
                  <a:pos x="T0" y="T1"/>
                </a:cxn>
                <a:cxn ang="0">
                  <a:pos x="T2" y="T3"/>
                </a:cxn>
                <a:cxn ang="0">
                  <a:pos x="T4" y="T5"/>
                </a:cxn>
              </a:cxnLst>
              <a:rect l="0" t="0" r="r" b="b"/>
              <a:pathLst>
                <a:path w="27" h="566">
                  <a:moveTo>
                    <a:pt x="0" y="566"/>
                  </a:moveTo>
                  <a:lnTo>
                    <a:pt x="0" y="0"/>
                  </a:lnTo>
                  <a:lnTo>
                    <a:pt x="27"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24" name="Rectangle 127"/>
            <p:cNvSpPr>
              <a:spLocks noChangeArrowheads="1"/>
            </p:cNvSpPr>
            <p:nvPr/>
          </p:nvSpPr>
          <p:spPr bwMode="auto">
            <a:xfrm>
              <a:off x="1743075" y="4774481"/>
              <a:ext cx="638490"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dirty="0">
                  <a:solidFill>
                    <a:srgbClr val="000000"/>
                  </a:solidFill>
                  <a:latin typeface="Cambria" pitchFamily="18" charset="0"/>
                  <a:cs typeface="Arial" pitchFamily="34" charset="0"/>
                </a:rPr>
                <a:t> NAM/1/95 (DQ250122) G18</a:t>
              </a:r>
              <a:endParaRPr lang="en-US" sz="2400" dirty="0">
                <a:latin typeface="Arial" pitchFamily="34" charset="0"/>
                <a:cs typeface="Arial" pitchFamily="34" charset="0"/>
              </a:endParaRPr>
            </a:p>
          </p:txBody>
        </p:sp>
        <p:sp>
          <p:nvSpPr>
            <p:cNvPr id="1125" name="Freeform 128"/>
            <p:cNvSpPr>
              <a:spLocks/>
            </p:cNvSpPr>
            <p:nvPr/>
          </p:nvSpPr>
          <p:spPr bwMode="auto">
            <a:xfrm>
              <a:off x="1471613" y="3906119"/>
              <a:ext cx="268288" cy="898525"/>
            </a:xfrm>
            <a:custGeom>
              <a:avLst/>
              <a:gdLst>
                <a:gd name="T0" fmla="*/ 0 w 169"/>
                <a:gd name="T1" fmla="*/ 0 h 566"/>
                <a:gd name="T2" fmla="*/ 0 w 169"/>
                <a:gd name="T3" fmla="*/ 566 h 566"/>
                <a:gd name="T4" fmla="*/ 169 w 169"/>
                <a:gd name="T5" fmla="*/ 566 h 566"/>
              </a:gdLst>
              <a:ahLst/>
              <a:cxnLst>
                <a:cxn ang="0">
                  <a:pos x="T0" y="T1"/>
                </a:cxn>
                <a:cxn ang="0">
                  <a:pos x="T2" y="T3"/>
                </a:cxn>
                <a:cxn ang="0">
                  <a:pos x="T4" y="T5"/>
                </a:cxn>
              </a:cxnLst>
              <a:rect l="0" t="0" r="r" b="b"/>
              <a:pathLst>
                <a:path w="169" h="566">
                  <a:moveTo>
                    <a:pt x="0" y="0"/>
                  </a:moveTo>
                  <a:lnTo>
                    <a:pt x="0" y="566"/>
                  </a:lnTo>
                  <a:lnTo>
                    <a:pt x="169" y="566"/>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26" name="Freeform 129"/>
            <p:cNvSpPr>
              <a:spLocks/>
            </p:cNvSpPr>
            <p:nvPr/>
          </p:nvSpPr>
          <p:spPr bwMode="auto">
            <a:xfrm>
              <a:off x="1395413" y="3902944"/>
              <a:ext cx="76200" cy="596900"/>
            </a:xfrm>
            <a:custGeom>
              <a:avLst/>
              <a:gdLst>
                <a:gd name="T0" fmla="*/ 0 w 48"/>
                <a:gd name="T1" fmla="*/ 376 h 376"/>
                <a:gd name="T2" fmla="*/ 0 w 48"/>
                <a:gd name="T3" fmla="*/ 0 h 376"/>
                <a:gd name="T4" fmla="*/ 48 w 48"/>
                <a:gd name="T5" fmla="*/ 0 h 376"/>
              </a:gdLst>
              <a:ahLst/>
              <a:cxnLst>
                <a:cxn ang="0">
                  <a:pos x="T0" y="T1"/>
                </a:cxn>
                <a:cxn ang="0">
                  <a:pos x="T2" y="T3"/>
                </a:cxn>
                <a:cxn ang="0">
                  <a:pos x="T4" y="T5"/>
                </a:cxn>
              </a:cxnLst>
              <a:rect l="0" t="0" r="r" b="b"/>
              <a:pathLst>
                <a:path w="48" h="376">
                  <a:moveTo>
                    <a:pt x="0" y="376"/>
                  </a:moveTo>
                  <a:lnTo>
                    <a:pt x="0" y="0"/>
                  </a:lnTo>
                  <a:lnTo>
                    <a:pt x="48"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27" name="Rectangle 130"/>
            <p:cNvSpPr>
              <a:spLocks noChangeArrowheads="1"/>
            </p:cNvSpPr>
            <p:nvPr/>
          </p:nvSpPr>
          <p:spPr bwMode="auto">
            <a:xfrm>
              <a:off x="1900238" y="4864969"/>
              <a:ext cx="25728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V</a:t>
              </a:r>
              <a:endParaRPr lang="en-US" sz="2400">
                <a:latin typeface="Arial" pitchFamily="34" charset="0"/>
                <a:cs typeface="Arial" pitchFamily="34" charset="0"/>
              </a:endParaRPr>
            </a:p>
          </p:txBody>
        </p:sp>
        <p:sp>
          <p:nvSpPr>
            <p:cNvPr id="1128" name="Freeform 131"/>
            <p:cNvSpPr>
              <a:spLocks/>
            </p:cNvSpPr>
            <p:nvPr/>
          </p:nvSpPr>
          <p:spPr bwMode="auto">
            <a:xfrm>
              <a:off x="1770063" y="4882431"/>
              <a:ext cx="127000" cy="22225"/>
            </a:xfrm>
            <a:custGeom>
              <a:avLst/>
              <a:gdLst>
                <a:gd name="T0" fmla="*/ 0 w 80"/>
                <a:gd name="T1" fmla="*/ 8 h 14"/>
                <a:gd name="T2" fmla="*/ 0 w 80"/>
                <a:gd name="T3" fmla="*/ 6 h 14"/>
                <a:gd name="T4" fmla="*/ 80 w 80"/>
                <a:gd name="T5" fmla="*/ 0 h 14"/>
                <a:gd name="T6" fmla="*/ 80 w 80"/>
                <a:gd name="T7" fmla="*/ 14 h 14"/>
                <a:gd name="T8" fmla="*/ 0 w 80"/>
                <a:gd name="T9" fmla="*/ 8 h 14"/>
              </a:gdLst>
              <a:ahLst/>
              <a:cxnLst>
                <a:cxn ang="0">
                  <a:pos x="T0" y="T1"/>
                </a:cxn>
                <a:cxn ang="0">
                  <a:pos x="T2" y="T3"/>
                </a:cxn>
                <a:cxn ang="0">
                  <a:pos x="T4" y="T5"/>
                </a:cxn>
                <a:cxn ang="0">
                  <a:pos x="T6" y="T7"/>
                </a:cxn>
                <a:cxn ang="0">
                  <a:pos x="T8" y="T9"/>
                </a:cxn>
              </a:cxnLst>
              <a:rect l="0" t="0" r="r" b="b"/>
              <a:pathLst>
                <a:path w="80" h="14">
                  <a:moveTo>
                    <a:pt x="0" y="8"/>
                  </a:moveTo>
                  <a:lnTo>
                    <a:pt x="0" y="6"/>
                  </a:lnTo>
                  <a:lnTo>
                    <a:pt x="80" y="0"/>
                  </a:lnTo>
                  <a:lnTo>
                    <a:pt x="80" y="14"/>
                  </a:lnTo>
                  <a:lnTo>
                    <a:pt x="0" y="8"/>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29" name="Line 132"/>
            <p:cNvSpPr>
              <a:spLocks noChangeShapeType="1"/>
            </p:cNvSpPr>
            <p:nvPr/>
          </p:nvSpPr>
          <p:spPr bwMode="auto">
            <a:xfrm>
              <a:off x="1754188" y="4893544"/>
              <a:ext cx="11113"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30" name="Rectangle 133"/>
            <p:cNvSpPr>
              <a:spLocks noChangeArrowheads="1"/>
            </p:cNvSpPr>
            <p:nvPr/>
          </p:nvSpPr>
          <p:spPr bwMode="auto">
            <a:xfrm>
              <a:off x="1905000" y="4958631"/>
              <a:ext cx="277239"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VI</a:t>
              </a:r>
              <a:endParaRPr lang="en-US" sz="2400">
                <a:latin typeface="Arial" pitchFamily="34" charset="0"/>
                <a:cs typeface="Arial" pitchFamily="34" charset="0"/>
              </a:endParaRPr>
            </a:p>
          </p:txBody>
        </p:sp>
        <p:sp>
          <p:nvSpPr>
            <p:cNvPr id="1131" name="Freeform 134"/>
            <p:cNvSpPr>
              <a:spLocks/>
            </p:cNvSpPr>
            <p:nvPr/>
          </p:nvSpPr>
          <p:spPr bwMode="auto">
            <a:xfrm>
              <a:off x="1901825" y="4976094"/>
              <a:ext cx="0" cy="20638"/>
            </a:xfrm>
            <a:custGeom>
              <a:avLst/>
              <a:gdLst>
                <a:gd name="T0" fmla="*/ 7 h 13"/>
                <a:gd name="T1" fmla="*/ 5 h 13"/>
                <a:gd name="T2" fmla="*/ 0 h 13"/>
                <a:gd name="T3" fmla="*/ 13 h 13"/>
                <a:gd name="T4" fmla="*/ 7 h 13"/>
              </a:gdLst>
              <a:ahLst/>
              <a:cxnLst>
                <a:cxn ang="0">
                  <a:pos x="0" y="T0"/>
                </a:cxn>
                <a:cxn ang="0">
                  <a:pos x="0" y="T1"/>
                </a:cxn>
                <a:cxn ang="0">
                  <a:pos x="0" y="T2"/>
                </a:cxn>
                <a:cxn ang="0">
                  <a:pos x="0" y="T3"/>
                </a:cxn>
                <a:cxn ang="0">
                  <a:pos x="0" y="T4"/>
                </a:cxn>
              </a:cxnLst>
              <a:rect l="0" t="0" r="r" b="b"/>
              <a:pathLst>
                <a:path h="13">
                  <a:moveTo>
                    <a:pt x="0" y="7"/>
                  </a:moveTo>
                  <a:lnTo>
                    <a:pt x="0" y="5"/>
                  </a:lnTo>
                  <a:lnTo>
                    <a:pt x="0" y="0"/>
                  </a:lnTo>
                  <a:lnTo>
                    <a:pt x="0" y="13"/>
                  </a:lnTo>
                  <a:lnTo>
                    <a:pt x="0" y="7"/>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32" name="Line 135"/>
            <p:cNvSpPr>
              <a:spLocks noChangeShapeType="1"/>
            </p:cNvSpPr>
            <p:nvPr/>
          </p:nvSpPr>
          <p:spPr bwMode="auto">
            <a:xfrm>
              <a:off x="1754188" y="4985619"/>
              <a:ext cx="144463"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33" name="Line 136"/>
            <p:cNvSpPr>
              <a:spLocks noChangeShapeType="1"/>
            </p:cNvSpPr>
            <p:nvPr/>
          </p:nvSpPr>
          <p:spPr bwMode="auto">
            <a:xfrm>
              <a:off x="1751013" y="4893544"/>
              <a:ext cx="0" cy="42863"/>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34" name="Line 137"/>
            <p:cNvSpPr>
              <a:spLocks noChangeShapeType="1"/>
            </p:cNvSpPr>
            <p:nvPr/>
          </p:nvSpPr>
          <p:spPr bwMode="auto">
            <a:xfrm>
              <a:off x="1751013" y="4944344"/>
              <a:ext cx="0" cy="4127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35" name="Freeform 138"/>
            <p:cNvSpPr>
              <a:spLocks/>
            </p:cNvSpPr>
            <p:nvPr/>
          </p:nvSpPr>
          <p:spPr bwMode="auto">
            <a:xfrm>
              <a:off x="1465263" y="4939581"/>
              <a:ext cx="285750" cy="160338"/>
            </a:xfrm>
            <a:custGeom>
              <a:avLst/>
              <a:gdLst>
                <a:gd name="T0" fmla="*/ 0 w 180"/>
                <a:gd name="T1" fmla="*/ 101 h 101"/>
                <a:gd name="T2" fmla="*/ 0 w 180"/>
                <a:gd name="T3" fmla="*/ 0 h 101"/>
                <a:gd name="T4" fmla="*/ 180 w 180"/>
                <a:gd name="T5" fmla="*/ 0 h 101"/>
              </a:gdLst>
              <a:ahLst/>
              <a:cxnLst>
                <a:cxn ang="0">
                  <a:pos x="T0" y="T1"/>
                </a:cxn>
                <a:cxn ang="0">
                  <a:pos x="T2" y="T3"/>
                </a:cxn>
                <a:cxn ang="0">
                  <a:pos x="T4" y="T5"/>
                </a:cxn>
              </a:cxnLst>
              <a:rect l="0" t="0" r="r" b="b"/>
              <a:pathLst>
                <a:path w="180" h="101">
                  <a:moveTo>
                    <a:pt x="0" y="101"/>
                  </a:moveTo>
                  <a:lnTo>
                    <a:pt x="0" y="0"/>
                  </a:lnTo>
                  <a:lnTo>
                    <a:pt x="180"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36" name="Rectangle 139"/>
            <p:cNvSpPr>
              <a:spLocks noChangeArrowheads="1"/>
            </p:cNvSpPr>
            <p:nvPr/>
          </p:nvSpPr>
          <p:spPr bwMode="auto">
            <a:xfrm>
              <a:off x="1951038" y="5050706"/>
              <a:ext cx="297192"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VII</a:t>
              </a:r>
              <a:endParaRPr lang="en-US" sz="2400">
                <a:latin typeface="Arial" pitchFamily="34" charset="0"/>
                <a:cs typeface="Arial" pitchFamily="34" charset="0"/>
              </a:endParaRPr>
            </a:p>
          </p:txBody>
        </p:sp>
        <p:sp>
          <p:nvSpPr>
            <p:cNvPr id="1137" name="Freeform 140"/>
            <p:cNvSpPr>
              <a:spLocks/>
            </p:cNvSpPr>
            <p:nvPr/>
          </p:nvSpPr>
          <p:spPr bwMode="auto">
            <a:xfrm>
              <a:off x="1947863" y="5068169"/>
              <a:ext cx="0" cy="20638"/>
            </a:xfrm>
            <a:custGeom>
              <a:avLst/>
              <a:gdLst>
                <a:gd name="T0" fmla="*/ 8 h 13"/>
                <a:gd name="T1" fmla="*/ 5 h 13"/>
                <a:gd name="T2" fmla="*/ 0 h 13"/>
                <a:gd name="T3" fmla="*/ 13 h 13"/>
                <a:gd name="T4" fmla="*/ 8 h 13"/>
              </a:gdLst>
              <a:ahLst/>
              <a:cxnLst>
                <a:cxn ang="0">
                  <a:pos x="0" y="T0"/>
                </a:cxn>
                <a:cxn ang="0">
                  <a:pos x="0" y="T1"/>
                </a:cxn>
                <a:cxn ang="0">
                  <a:pos x="0" y="T2"/>
                </a:cxn>
                <a:cxn ang="0">
                  <a:pos x="0" y="T3"/>
                </a:cxn>
                <a:cxn ang="0">
                  <a:pos x="0" y="T4"/>
                </a:cxn>
              </a:cxnLst>
              <a:rect l="0" t="0" r="r" b="b"/>
              <a:pathLst>
                <a:path h="13">
                  <a:moveTo>
                    <a:pt x="0" y="8"/>
                  </a:moveTo>
                  <a:lnTo>
                    <a:pt x="0" y="5"/>
                  </a:lnTo>
                  <a:lnTo>
                    <a:pt x="0" y="0"/>
                  </a:lnTo>
                  <a:lnTo>
                    <a:pt x="0" y="13"/>
                  </a:lnTo>
                  <a:lnTo>
                    <a:pt x="0" y="8"/>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38" name="Line 141"/>
            <p:cNvSpPr>
              <a:spLocks noChangeShapeType="1"/>
            </p:cNvSpPr>
            <p:nvPr/>
          </p:nvSpPr>
          <p:spPr bwMode="auto">
            <a:xfrm>
              <a:off x="1751013" y="5079281"/>
              <a:ext cx="193675"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39" name="Rectangle 142"/>
            <p:cNvSpPr>
              <a:spLocks noChangeArrowheads="1"/>
            </p:cNvSpPr>
            <p:nvPr/>
          </p:nvSpPr>
          <p:spPr bwMode="auto">
            <a:xfrm>
              <a:off x="1978025" y="5136431"/>
              <a:ext cx="617487"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SPEC/245 (DQ250117) G22</a:t>
              </a:r>
              <a:endParaRPr lang="en-US" sz="2400">
                <a:latin typeface="Arial" pitchFamily="34" charset="0"/>
                <a:cs typeface="Arial" pitchFamily="34" charset="0"/>
              </a:endParaRPr>
            </a:p>
          </p:txBody>
        </p:sp>
        <p:sp>
          <p:nvSpPr>
            <p:cNvPr id="1140" name="Freeform 143"/>
            <p:cNvSpPr>
              <a:spLocks/>
            </p:cNvSpPr>
            <p:nvPr/>
          </p:nvSpPr>
          <p:spPr bwMode="auto">
            <a:xfrm>
              <a:off x="1747838" y="5126906"/>
              <a:ext cx="225425" cy="41275"/>
            </a:xfrm>
            <a:custGeom>
              <a:avLst/>
              <a:gdLst>
                <a:gd name="T0" fmla="*/ 0 w 142"/>
                <a:gd name="T1" fmla="*/ 0 h 26"/>
                <a:gd name="T2" fmla="*/ 0 w 142"/>
                <a:gd name="T3" fmla="*/ 26 h 26"/>
                <a:gd name="T4" fmla="*/ 142 w 142"/>
                <a:gd name="T5" fmla="*/ 26 h 26"/>
              </a:gdLst>
              <a:ahLst/>
              <a:cxnLst>
                <a:cxn ang="0">
                  <a:pos x="T0" y="T1"/>
                </a:cxn>
                <a:cxn ang="0">
                  <a:pos x="T2" y="T3"/>
                </a:cxn>
                <a:cxn ang="0">
                  <a:pos x="T4" y="T5"/>
                </a:cxn>
              </a:cxnLst>
              <a:rect l="0" t="0" r="r" b="b"/>
              <a:pathLst>
                <a:path w="142" h="26">
                  <a:moveTo>
                    <a:pt x="0" y="0"/>
                  </a:moveTo>
                  <a:lnTo>
                    <a:pt x="0" y="26"/>
                  </a:lnTo>
                  <a:lnTo>
                    <a:pt x="142" y="26"/>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41" name="Line 144"/>
            <p:cNvSpPr>
              <a:spLocks noChangeShapeType="1"/>
            </p:cNvSpPr>
            <p:nvPr/>
          </p:nvSpPr>
          <p:spPr bwMode="auto">
            <a:xfrm>
              <a:off x="1747838" y="5079281"/>
              <a:ext cx="0" cy="39688"/>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42" name="Freeform 145"/>
            <p:cNvSpPr>
              <a:spLocks/>
            </p:cNvSpPr>
            <p:nvPr/>
          </p:nvSpPr>
          <p:spPr bwMode="auto">
            <a:xfrm>
              <a:off x="1492250" y="5123731"/>
              <a:ext cx="255588" cy="139700"/>
            </a:xfrm>
            <a:custGeom>
              <a:avLst/>
              <a:gdLst>
                <a:gd name="T0" fmla="*/ 0 w 161"/>
                <a:gd name="T1" fmla="*/ 88 h 88"/>
                <a:gd name="T2" fmla="*/ 0 w 161"/>
                <a:gd name="T3" fmla="*/ 0 h 88"/>
                <a:gd name="T4" fmla="*/ 161 w 161"/>
                <a:gd name="T5" fmla="*/ 0 h 88"/>
              </a:gdLst>
              <a:ahLst/>
              <a:cxnLst>
                <a:cxn ang="0">
                  <a:pos x="T0" y="T1"/>
                </a:cxn>
                <a:cxn ang="0">
                  <a:pos x="T2" y="T3"/>
                </a:cxn>
                <a:cxn ang="0">
                  <a:pos x="T4" y="T5"/>
                </a:cxn>
              </a:cxnLst>
              <a:rect l="0" t="0" r="r" b="b"/>
              <a:pathLst>
                <a:path w="161" h="88">
                  <a:moveTo>
                    <a:pt x="0" y="88"/>
                  </a:moveTo>
                  <a:lnTo>
                    <a:pt x="0" y="0"/>
                  </a:lnTo>
                  <a:lnTo>
                    <a:pt x="161"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43" name="Rectangle 146"/>
            <p:cNvSpPr>
              <a:spLocks noChangeArrowheads="1"/>
            </p:cNvSpPr>
            <p:nvPr/>
          </p:nvSpPr>
          <p:spPr bwMode="auto">
            <a:xfrm>
              <a:off x="1698625" y="5228506"/>
              <a:ext cx="305593"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XXI</a:t>
              </a:r>
              <a:endParaRPr lang="en-US" sz="2400">
                <a:latin typeface="Arial" pitchFamily="34" charset="0"/>
                <a:cs typeface="Arial" pitchFamily="34" charset="0"/>
              </a:endParaRPr>
            </a:p>
          </p:txBody>
        </p:sp>
        <p:sp>
          <p:nvSpPr>
            <p:cNvPr id="1144" name="Freeform 147"/>
            <p:cNvSpPr>
              <a:spLocks/>
            </p:cNvSpPr>
            <p:nvPr/>
          </p:nvSpPr>
          <p:spPr bwMode="auto">
            <a:xfrm>
              <a:off x="1652588" y="5249144"/>
              <a:ext cx="42863" cy="14288"/>
            </a:xfrm>
            <a:custGeom>
              <a:avLst/>
              <a:gdLst>
                <a:gd name="T0" fmla="*/ 0 w 27"/>
                <a:gd name="T1" fmla="*/ 6 h 9"/>
                <a:gd name="T2" fmla="*/ 0 w 27"/>
                <a:gd name="T3" fmla="*/ 3 h 9"/>
                <a:gd name="T4" fmla="*/ 27 w 27"/>
                <a:gd name="T5" fmla="*/ 0 h 9"/>
                <a:gd name="T6" fmla="*/ 27 w 27"/>
                <a:gd name="T7" fmla="*/ 9 h 9"/>
                <a:gd name="T8" fmla="*/ 0 w 27"/>
                <a:gd name="T9" fmla="*/ 6 h 9"/>
              </a:gdLst>
              <a:ahLst/>
              <a:cxnLst>
                <a:cxn ang="0">
                  <a:pos x="T0" y="T1"/>
                </a:cxn>
                <a:cxn ang="0">
                  <a:pos x="T2" y="T3"/>
                </a:cxn>
                <a:cxn ang="0">
                  <a:pos x="T4" y="T5"/>
                </a:cxn>
                <a:cxn ang="0">
                  <a:pos x="T6" y="T7"/>
                </a:cxn>
                <a:cxn ang="0">
                  <a:pos x="T8" y="T9"/>
                </a:cxn>
              </a:cxnLst>
              <a:rect l="0" t="0" r="r" b="b"/>
              <a:pathLst>
                <a:path w="27" h="9">
                  <a:moveTo>
                    <a:pt x="0" y="6"/>
                  </a:moveTo>
                  <a:lnTo>
                    <a:pt x="0" y="3"/>
                  </a:lnTo>
                  <a:lnTo>
                    <a:pt x="27" y="0"/>
                  </a:lnTo>
                  <a:lnTo>
                    <a:pt x="27" y="9"/>
                  </a:lnTo>
                  <a:lnTo>
                    <a:pt x="0" y="6"/>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45" name="Line 148"/>
            <p:cNvSpPr>
              <a:spLocks noChangeShapeType="1"/>
            </p:cNvSpPr>
            <p:nvPr/>
          </p:nvSpPr>
          <p:spPr bwMode="auto">
            <a:xfrm>
              <a:off x="1562100" y="5255494"/>
              <a:ext cx="87313"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46" name="Rectangle 149"/>
            <p:cNvSpPr>
              <a:spLocks noChangeArrowheads="1"/>
            </p:cNvSpPr>
            <p:nvPr/>
          </p:nvSpPr>
          <p:spPr bwMode="auto">
            <a:xfrm>
              <a:off x="1939925" y="5320581"/>
              <a:ext cx="333947"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XXIV</a:t>
              </a:r>
              <a:endParaRPr lang="en-US" sz="2400">
                <a:latin typeface="Arial" pitchFamily="34" charset="0"/>
                <a:cs typeface="Arial" pitchFamily="34" charset="0"/>
              </a:endParaRPr>
            </a:p>
          </p:txBody>
        </p:sp>
        <p:sp>
          <p:nvSpPr>
            <p:cNvPr id="1147" name="Freeform 150"/>
            <p:cNvSpPr>
              <a:spLocks/>
            </p:cNvSpPr>
            <p:nvPr/>
          </p:nvSpPr>
          <p:spPr bwMode="auto">
            <a:xfrm>
              <a:off x="1722438" y="5341219"/>
              <a:ext cx="214313" cy="14288"/>
            </a:xfrm>
            <a:custGeom>
              <a:avLst/>
              <a:gdLst>
                <a:gd name="T0" fmla="*/ 0 w 135"/>
                <a:gd name="T1" fmla="*/ 6 h 9"/>
                <a:gd name="T2" fmla="*/ 0 w 135"/>
                <a:gd name="T3" fmla="*/ 4 h 9"/>
                <a:gd name="T4" fmla="*/ 135 w 135"/>
                <a:gd name="T5" fmla="*/ 0 h 9"/>
                <a:gd name="T6" fmla="*/ 135 w 135"/>
                <a:gd name="T7" fmla="*/ 9 h 9"/>
                <a:gd name="T8" fmla="*/ 0 w 135"/>
                <a:gd name="T9" fmla="*/ 6 h 9"/>
              </a:gdLst>
              <a:ahLst/>
              <a:cxnLst>
                <a:cxn ang="0">
                  <a:pos x="T0" y="T1"/>
                </a:cxn>
                <a:cxn ang="0">
                  <a:pos x="T2" y="T3"/>
                </a:cxn>
                <a:cxn ang="0">
                  <a:pos x="T4" y="T5"/>
                </a:cxn>
                <a:cxn ang="0">
                  <a:pos x="T6" y="T7"/>
                </a:cxn>
                <a:cxn ang="0">
                  <a:pos x="T8" y="T9"/>
                </a:cxn>
              </a:cxnLst>
              <a:rect l="0" t="0" r="r" b="b"/>
              <a:pathLst>
                <a:path w="135" h="9">
                  <a:moveTo>
                    <a:pt x="0" y="6"/>
                  </a:moveTo>
                  <a:lnTo>
                    <a:pt x="0" y="4"/>
                  </a:lnTo>
                  <a:lnTo>
                    <a:pt x="135" y="0"/>
                  </a:lnTo>
                  <a:lnTo>
                    <a:pt x="135" y="9"/>
                  </a:lnTo>
                  <a:lnTo>
                    <a:pt x="0" y="6"/>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48" name="Line 151"/>
            <p:cNvSpPr>
              <a:spLocks noChangeShapeType="1"/>
            </p:cNvSpPr>
            <p:nvPr/>
          </p:nvSpPr>
          <p:spPr bwMode="auto">
            <a:xfrm>
              <a:off x="1562100" y="5349156"/>
              <a:ext cx="157163"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49" name="Line 152"/>
            <p:cNvSpPr>
              <a:spLocks noChangeShapeType="1"/>
            </p:cNvSpPr>
            <p:nvPr/>
          </p:nvSpPr>
          <p:spPr bwMode="auto">
            <a:xfrm>
              <a:off x="1558925" y="5255494"/>
              <a:ext cx="0" cy="42863"/>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50" name="Line 153"/>
            <p:cNvSpPr>
              <a:spLocks noChangeShapeType="1"/>
            </p:cNvSpPr>
            <p:nvPr/>
          </p:nvSpPr>
          <p:spPr bwMode="auto">
            <a:xfrm>
              <a:off x="1558925" y="5306294"/>
              <a:ext cx="0" cy="42863"/>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51" name="Freeform 154"/>
            <p:cNvSpPr>
              <a:spLocks/>
            </p:cNvSpPr>
            <p:nvPr/>
          </p:nvSpPr>
          <p:spPr bwMode="auto">
            <a:xfrm>
              <a:off x="1531938" y="5303119"/>
              <a:ext cx="26988" cy="104775"/>
            </a:xfrm>
            <a:custGeom>
              <a:avLst/>
              <a:gdLst>
                <a:gd name="T0" fmla="*/ 0 w 17"/>
                <a:gd name="T1" fmla="*/ 66 h 66"/>
                <a:gd name="T2" fmla="*/ 0 w 17"/>
                <a:gd name="T3" fmla="*/ 0 h 66"/>
                <a:gd name="T4" fmla="*/ 17 w 17"/>
                <a:gd name="T5" fmla="*/ 0 h 66"/>
              </a:gdLst>
              <a:ahLst/>
              <a:cxnLst>
                <a:cxn ang="0">
                  <a:pos x="T0" y="T1"/>
                </a:cxn>
                <a:cxn ang="0">
                  <a:pos x="T2" y="T3"/>
                </a:cxn>
                <a:cxn ang="0">
                  <a:pos x="T4" y="T5"/>
                </a:cxn>
              </a:cxnLst>
              <a:rect l="0" t="0" r="r" b="b"/>
              <a:pathLst>
                <a:path w="17" h="66">
                  <a:moveTo>
                    <a:pt x="0" y="66"/>
                  </a:moveTo>
                  <a:lnTo>
                    <a:pt x="0" y="0"/>
                  </a:lnTo>
                  <a:lnTo>
                    <a:pt x="17"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52" name="Rectangle 155"/>
            <p:cNvSpPr>
              <a:spLocks noChangeArrowheads="1"/>
            </p:cNvSpPr>
            <p:nvPr/>
          </p:nvSpPr>
          <p:spPr bwMode="auto">
            <a:xfrm>
              <a:off x="1684338" y="5412656"/>
              <a:ext cx="288791"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III</a:t>
              </a:r>
              <a:endParaRPr lang="en-US" sz="2400">
                <a:latin typeface="Arial" pitchFamily="34" charset="0"/>
                <a:cs typeface="Arial" pitchFamily="34" charset="0"/>
              </a:endParaRPr>
            </a:p>
          </p:txBody>
        </p:sp>
        <p:sp>
          <p:nvSpPr>
            <p:cNvPr id="1153" name="Freeform 156"/>
            <p:cNvSpPr>
              <a:spLocks/>
            </p:cNvSpPr>
            <p:nvPr/>
          </p:nvSpPr>
          <p:spPr bwMode="auto">
            <a:xfrm>
              <a:off x="1658938" y="5430119"/>
              <a:ext cx="22225" cy="22225"/>
            </a:xfrm>
            <a:custGeom>
              <a:avLst/>
              <a:gdLst>
                <a:gd name="T0" fmla="*/ 0 w 14"/>
                <a:gd name="T1" fmla="*/ 8 h 14"/>
                <a:gd name="T2" fmla="*/ 0 w 14"/>
                <a:gd name="T3" fmla="*/ 6 h 14"/>
                <a:gd name="T4" fmla="*/ 14 w 14"/>
                <a:gd name="T5" fmla="*/ 0 h 14"/>
                <a:gd name="T6" fmla="*/ 14 w 14"/>
                <a:gd name="T7" fmla="*/ 14 h 14"/>
                <a:gd name="T8" fmla="*/ 0 w 14"/>
                <a:gd name="T9" fmla="*/ 8 h 14"/>
              </a:gdLst>
              <a:ahLst/>
              <a:cxnLst>
                <a:cxn ang="0">
                  <a:pos x="T0" y="T1"/>
                </a:cxn>
                <a:cxn ang="0">
                  <a:pos x="T2" y="T3"/>
                </a:cxn>
                <a:cxn ang="0">
                  <a:pos x="T4" y="T5"/>
                </a:cxn>
                <a:cxn ang="0">
                  <a:pos x="T6" y="T7"/>
                </a:cxn>
                <a:cxn ang="0">
                  <a:pos x="T8" y="T9"/>
                </a:cxn>
              </a:cxnLst>
              <a:rect l="0" t="0" r="r" b="b"/>
              <a:pathLst>
                <a:path w="14" h="14">
                  <a:moveTo>
                    <a:pt x="0" y="8"/>
                  </a:moveTo>
                  <a:lnTo>
                    <a:pt x="0" y="6"/>
                  </a:lnTo>
                  <a:lnTo>
                    <a:pt x="14" y="0"/>
                  </a:lnTo>
                  <a:lnTo>
                    <a:pt x="14" y="14"/>
                  </a:lnTo>
                  <a:lnTo>
                    <a:pt x="0" y="8"/>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54" name="Line 157"/>
            <p:cNvSpPr>
              <a:spLocks noChangeShapeType="1"/>
            </p:cNvSpPr>
            <p:nvPr/>
          </p:nvSpPr>
          <p:spPr bwMode="auto">
            <a:xfrm>
              <a:off x="1597025" y="5441231"/>
              <a:ext cx="5715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55" name="Rectangle 158"/>
            <p:cNvSpPr>
              <a:spLocks noChangeArrowheads="1"/>
            </p:cNvSpPr>
            <p:nvPr/>
          </p:nvSpPr>
          <p:spPr bwMode="auto">
            <a:xfrm>
              <a:off x="1663700" y="5504731"/>
              <a:ext cx="285640"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XX</a:t>
              </a:r>
              <a:endParaRPr lang="en-US" sz="2400">
                <a:latin typeface="Arial" pitchFamily="34" charset="0"/>
                <a:cs typeface="Arial" pitchFamily="34" charset="0"/>
              </a:endParaRPr>
            </a:p>
          </p:txBody>
        </p:sp>
        <p:sp>
          <p:nvSpPr>
            <p:cNvPr id="1156" name="Freeform 159"/>
            <p:cNvSpPr>
              <a:spLocks/>
            </p:cNvSpPr>
            <p:nvPr/>
          </p:nvSpPr>
          <p:spPr bwMode="auto">
            <a:xfrm>
              <a:off x="1658938" y="5519019"/>
              <a:ext cx="0" cy="28575"/>
            </a:xfrm>
            <a:custGeom>
              <a:avLst/>
              <a:gdLst>
                <a:gd name="T0" fmla="*/ 10 h 18"/>
                <a:gd name="T1" fmla="*/ 8 h 18"/>
                <a:gd name="T2" fmla="*/ 0 h 18"/>
                <a:gd name="T3" fmla="*/ 18 h 18"/>
                <a:gd name="T4" fmla="*/ 10 h 18"/>
              </a:gdLst>
              <a:ahLst/>
              <a:cxnLst>
                <a:cxn ang="0">
                  <a:pos x="0" y="T0"/>
                </a:cxn>
                <a:cxn ang="0">
                  <a:pos x="0" y="T1"/>
                </a:cxn>
                <a:cxn ang="0">
                  <a:pos x="0" y="T2"/>
                </a:cxn>
                <a:cxn ang="0">
                  <a:pos x="0" y="T3"/>
                </a:cxn>
                <a:cxn ang="0">
                  <a:pos x="0" y="T4"/>
                </a:cxn>
              </a:cxnLst>
              <a:rect l="0" t="0" r="r" b="b"/>
              <a:pathLst>
                <a:path h="18">
                  <a:moveTo>
                    <a:pt x="0" y="10"/>
                  </a:moveTo>
                  <a:lnTo>
                    <a:pt x="0" y="8"/>
                  </a:lnTo>
                  <a:lnTo>
                    <a:pt x="0" y="0"/>
                  </a:lnTo>
                  <a:lnTo>
                    <a:pt x="0" y="18"/>
                  </a:lnTo>
                  <a:lnTo>
                    <a:pt x="0" y="10"/>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57" name="Line 160"/>
            <p:cNvSpPr>
              <a:spLocks noChangeShapeType="1"/>
            </p:cNvSpPr>
            <p:nvPr/>
          </p:nvSpPr>
          <p:spPr bwMode="auto">
            <a:xfrm flipH="1">
              <a:off x="1655763" y="5533306"/>
              <a:ext cx="3175"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58" name="Rectangle 161"/>
            <p:cNvSpPr>
              <a:spLocks noChangeArrowheads="1"/>
            </p:cNvSpPr>
            <p:nvPr/>
          </p:nvSpPr>
          <p:spPr bwMode="auto">
            <a:xfrm>
              <a:off x="1824038" y="5592044"/>
              <a:ext cx="655293"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RSA/1/99/W (AF449477) G4</a:t>
              </a:r>
              <a:endParaRPr lang="en-US" sz="2400">
                <a:latin typeface="Arial" pitchFamily="34" charset="0"/>
                <a:cs typeface="Arial" pitchFamily="34" charset="0"/>
              </a:endParaRPr>
            </a:p>
          </p:txBody>
        </p:sp>
        <p:sp>
          <p:nvSpPr>
            <p:cNvPr id="1159" name="Freeform 162"/>
            <p:cNvSpPr>
              <a:spLocks/>
            </p:cNvSpPr>
            <p:nvPr/>
          </p:nvSpPr>
          <p:spPr bwMode="auto">
            <a:xfrm>
              <a:off x="1735138" y="5622206"/>
              <a:ext cx="85725" cy="41275"/>
            </a:xfrm>
            <a:custGeom>
              <a:avLst/>
              <a:gdLst>
                <a:gd name="T0" fmla="*/ 0 w 54"/>
                <a:gd name="T1" fmla="*/ 26 h 26"/>
                <a:gd name="T2" fmla="*/ 0 w 54"/>
                <a:gd name="T3" fmla="*/ 0 h 26"/>
                <a:gd name="T4" fmla="*/ 54 w 54"/>
                <a:gd name="T5" fmla="*/ 0 h 26"/>
              </a:gdLst>
              <a:ahLst/>
              <a:cxnLst>
                <a:cxn ang="0">
                  <a:pos x="T0" y="T1"/>
                </a:cxn>
                <a:cxn ang="0">
                  <a:pos x="T2" y="T3"/>
                </a:cxn>
                <a:cxn ang="0">
                  <a:pos x="T4" y="T5"/>
                </a:cxn>
              </a:cxnLst>
              <a:rect l="0" t="0" r="r" b="b"/>
              <a:pathLst>
                <a:path w="54" h="26">
                  <a:moveTo>
                    <a:pt x="0" y="26"/>
                  </a:moveTo>
                  <a:lnTo>
                    <a:pt x="0" y="0"/>
                  </a:lnTo>
                  <a:lnTo>
                    <a:pt x="54"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0" name="Rectangle 163"/>
            <p:cNvSpPr>
              <a:spLocks noChangeArrowheads="1"/>
            </p:cNvSpPr>
            <p:nvPr/>
          </p:nvSpPr>
          <p:spPr bwMode="auto">
            <a:xfrm>
              <a:off x="1852613" y="5682531"/>
              <a:ext cx="305593"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XIX</a:t>
              </a:r>
              <a:endParaRPr lang="en-US" sz="2400">
                <a:latin typeface="Arial" pitchFamily="34" charset="0"/>
                <a:cs typeface="Arial" pitchFamily="34" charset="0"/>
              </a:endParaRPr>
            </a:p>
          </p:txBody>
        </p:sp>
        <p:sp>
          <p:nvSpPr>
            <p:cNvPr id="1161" name="Freeform 164"/>
            <p:cNvSpPr>
              <a:spLocks/>
            </p:cNvSpPr>
            <p:nvPr/>
          </p:nvSpPr>
          <p:spPr bwMode="auto">
            <a:xfrm>
              <a:off x="1819275" y="5696819"/>
              <a:ext cx="30163" cy="28575"/>
            </a:xfrm>
            <a:custGeom>
              <a:avLst/>
              <a:gdLst>
                <a:gd name="T0" fmla="*/ 0 w 19"/>
                <a:gd name="T1" fmla="*/ 10 h 18"/>
                <a:gd name="T2" fmla="*/ 0 w 19"/>
                <a:gd name="T3" fmla="*/ 8 h 18"/>
                <a:gd name="T4" fmla="*/ 19 w 19"/>
                <a:gd name="T5" fmla="*/ 0 h 18"/>
                <a:gd name="T6" fmla="*/ 19 w 19"/>
                <a:gd name="T7" fmla="*/ 18 h 18"/>
                <a:gd name="T8" fmla="*/ 0 w 19"/>
                <a:gd name="T9" fmla="*/ 10 h 18"/>
              </a:gdLst>
              <a:ahLst/>
              <a:cxnLst>
                <a:cxn ang="0">
                  <a:pos x="T0" y="T1"/>
                </a:cxn>
                <a:cxn ang="0">
                  <a:pos x="T2" y="T3"/>
                </a:cxn>
                <a:cxn ang="0">
                  <a:pos x="T4" y="T5"/>
                </a:cxn>
                <a:cxn ang="0">
                  <a:pos x="T6" y="T7"/>
                </a:cxn>
                <a:cxn ang="0">
                  <a:pos x="T8" y="T9"/>
                </a:cxn>
              </a:cxnLst>
              <a:rect l="0" t="0" r="r" b="b"/>
              <a:pathLst>
                <a:path w="19" h="18">
                  <a:moveTo>
                    <a:pt x="0" y="10"/>
                  </a:moveTo>
                  <a:lnTo>
                    <a:pt x="0" y="8"/>
                  </a:lnTo>
                  <a:lnTo>
                    <a:pt x="19" y="0"/>
                  </a:lnTo>
                  <a:lnTo>
                    <a:pt x="19" y="18"/>
                  </a:lnTo>
                  <a:lnTo>
                    <a:pt x="0" y="10"/>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62" name="Line 165"/>
            <p:cNvSpPr>
              <a:spLocks noChangeShapeType="1"/>
            </p:cNvSpPr>
            <p:nvPr/>
          </p:nvSpPr>
          <p:spPr bwMode="auto">
            <a:xfrm>
              <a:off x="1738313" y="5711106"/>
              <a:ext cx="77788"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3" name="Line 166"/>
            <p:cNvSpPr>
              <a:spLocks noChangeShapeType="1"/>
            </p:cNvSpPr>
            <p:nvPr/>
          </p:nvSpPr>
          <p:spPr bwMode="auto">
            <a:xfrm>
              <a:off x="1735138" y="5669831"/>
              <a:ext cx="0" cy="4127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4" name="Freeform 167"/>
            <p:cNvSpPr>
              <a:spLocks/>
            </p:cNvSpPr>
            <p:nvPr/>
          </p:nvSpPr>
          <p:spPr bwMode="auto">
            <a:xfrm>
              <a:off x="1654175" y="5603156"/>
              <a:ext cx="80963" cy="63500"/>
            </a:xfrm>
            <a:custGeom>
              <a:avLst/>
              <a:gdLst>
                <a:gd name="T0" fmla="*/ 0 w 51"/>
                <a:gd name="T1" fmla="*/ 0 h 40"/>
                <a:gd name="T2" fmla="*/ 0 w 51"/>
                <a:gd name="T3" fmla="*/ 40 h 40"/>
                <a:gd name="T4" fmla="*/ 51 w 51"/>
                <a:gd name="T5" fmla="*/ 40 h 40"/>
              </a:gdLst>
              <a:ahLst/>
              <a:cxnLst>
                <a:cxn ang="0">
                  <a:pos x="T0" y="T1"/>
                </a:cxn>
                <a:cxn ang="0">
                  <a:pos x="T2" y="T3"/>
                </a:cxn>
                <a:cxn ang="0">
                  <a:pos x="T4" y="T5"/>
                </a:cxn>
              </a:cxnLst>
              <a:rect l="0" t="0" r="r" b="b"/>
              <a:pathLst>
                <a:path w="51" h="40">
                  <a:moveTo>
                    <a:pt x="0" y="0"/>
                  </a:moveTo>
                  <a:lnTo>
                    <a:pt x="0" y="40"/>
                  </a:lnTo>
                  <a:lnTo>
                    <a:pt x="51" y="4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5" name="Line 168"/>
            <p:cNvSpPr>
              <a:spLocks noChangeShapeType="1"/>
            </p:cNvSpPr>
            <p:nvPr/>
          </p:nvSpPr>
          <p:spPr bwMode="auto">
            <a:xfrm>
              <a:off x="1654175" y="5533306"/>
              <a:ext cx="0" cy="6350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6" name="Freeform 169"/>
            <p:cNvSpPr>
              <a:spLocks/>
            </p:cNvSpPr>
            <p:nvPr/>
          </p:nvSpPr>
          <p:spPr bwMode="auto">
            <a:xfrm>
              <a:off x="1592263" y="5523781"/>
              <a:ext cx="61913" cy="76200"/>
            </a:xfrm>
            <a:custGeom>
              <a:avLst/>
              <a:gdLst>
                <a:gd name="T0" fmla="*/ 0 w 39"/>
                <a:gd name="T1" fmla="*/ 0 h 48"/>
                <a:gd name="T2" fmla="*/ 0 w 39"/>
                <a:gd name="T3" fmla="*/ 48 h 48"/>
                <a:gd name="T4" fmla="*/ 39 w 39"/>
                <a:gd name="T5" fmla="*/ 48 h 48"/>
              </a:gdLst>
              <a:ahLst/>
              <a:cxnLst>
                <a:cxn ang="0">
                  <a:pos x="T0" y="T1"/>
                </a:cxn>
                <a:cxn ang="0">
                  <a:pos x="T2" y="T3"/>
                </a:cxn>
                <a:cxn ang="0">
                  <a:pos x="T4" y="T5"/>
                </a:cxn>
              </a:cxnLst>
              <a:rect l="0" t="0" r="r" b="b"/>
              <a:pathLst>
                <a:path w="39" h="48">
                  <a:moveTo>
                    <a:pt x="0" y="0"/>
                  </a:moveTo>
                  <a:lnTo>
                    <a:pt x="0" y="48"/>
                  </a:lnTo>
                  <a:lnTo>
                    <a:pt x="39" y="48"/>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7" name="Line 170"/>
            <p:cNvSpPr>
              <a:spLocks noChangeShapeType="1"/>
            </p:cNvSpPr>
            <p:nvPr/>
          </p:nvSpPr>
          <p:spPr bwMode="auto">
            <a:xfrm>
              <a:off x="1592263" y="5441231"/>
              <a:ext cx="0" cy="74613"/>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8" name="Freeform 171"/>
            <p:cNvSpPr>
              <a:spLocks/>
            </p:cNvSpPr>
            <p:nvPr/>
          </p:nvSpPr>
          <p:spPr bwMode="auto">
            <a:xfrm>
              <a:off x="1531938" y="5414244"/>
              <a:ext cx="60325" cy="106363"/>
            </a:xfrm>
            <a:custGeom>
              <a:avLst/>
              <a:gdLst>
                <a:gd name="T0" fmla="*/ 0 w 38"/>
                <a:gd name="T1" fmla="*/ 0 h 67"/>
                <a:gd name="T2" fmla="*/ 0 w 38"/>
                <a:gd name="T3" fmla="*/ 67 h 67"/>
                <a:gd name="T4" fmla="*/ 38 w 38"/>
                <a:gd name="T5" fmla="*/ 67 h 67"/>
              </a:gdLst>
              <a:ahLst/>
              <a:cxnLst>
                <a:cxn ang="0">
                  <a:pos x="T0" y="T1"/>
                </a:cxn>
                <a:cxn ang="0">
                  <a:pos x="T2" y="T3"/>
                </a:cxn>
                <a:cxn ang="0">
                  <a:pos x="T4" y="T5"/>
                </a:cxn>
              </a:cxnLst>
              <a:rect l="0" t="0" r="r" b="b"/>
              <a:pathLst>
                <a:path w="38" h="67">
                  <a:moveTo>
                    <a:pt x="0" y="0"/>
                  </a:moveTo>
                  <a:lnTo>
                    <a:pt x="0" y="67"/>
                  </a:lnTo>
                  <a:lnTo>
                    <a:pt x="38" y="67"/>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69" name="Freeform 172"/>
            <p:cNvSpPr>
              <a:spLocks/>
            </p:cNvSpPr>
            <p:nvPr/>
          </p:nvSpPr>
          <p:spPr bwMode="auto">
            <a:xfrm>
              <a:off x="1492250" y="5269781"/>
              <a:ext cx="39688" cy="141288"/>
            </a:xfrm>
            <a:custGeom>
              <a:avLst/>
              <a:gdLst>
                <a:gd name="T0" fmla="*/ 0 w 25"/>
                <a:gd name="T1" fmla="*/ 0 h 89"/>
                <a:gd name="T2" fmla="*/ 0 w 25"/>
                <a:gd name="T3" fmla="*/ 89 h 89"/>
                <a:gd name="T4" fmla="*/ 25 w 25"/>
                <a:gd name="T5" fmla="*/ 89 h 89"/>
              </a:gdLst>
              <a:ahLst/>
              <a:cxnLst>
                <a:cxn ang="0">
                  <a:pos x="T0" y="T1"/>
                </a:cxn>
                <a:cxn ang="0">
                  <a:pos x="T2" y="T3"/>
                </a:cxn>
                <a:cxn ang="0">
                  <a:pos x="T4" y="T5"/>
                </a:cxn>
              </a:cxnLst>
              <a:rect l="0" t="0" r="r" b="b"/>
              <a:pathLst>
                <a:path w="25" h="89">
                  <a:moveTo>
                    <a:pt x="0" y="0"/>
                  </a:moveTo>
                  <a:lnTo>
                    <a:pt x="0" y="89"/>
                  </a:lnTo>
                  <a:lnTo>
                    <a:pt x="25" y="89"/>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70" name="Freeform 173"/>
            <p:cNvSpPr>
              <a:spLocks/>
            </p:cNvSpPr>
            <p:nvPr/>
          </p:nvSpPr>
          <p:spPr bwMode="auto">
            <a:xfrm>
              <a:off x="1465263" y="5106269"/>
              <a:ext cx="26988" cy="160338"/>
            </a:xfrm>
            <a:custGeom>
              <a:avLst/>
              <a:gdLst>
                <a:gd name="T0" fmla="*/ 0 w 17"/>
                <a:gd name="T1" fmla="*/ 0 h 101"/>
                <a:gd name="T2" fmla="*/ 0 w 17"/>
                <a:gd name="T3" fmla="*/ 101 h 101"/>
                <a:gd name="T4" fmla="*/ 17 w 17"/>
                <a:gd name="T5" fmla="*/ 101 h 101"/>
              </a:gdLst>
              <a:ahLst/>
              <a:cxnLst>
                <a:cxn ang="0">
                  <a:pos x="T0" y="T1"/>
                </a:cxn>
                <a:cxn ang="0">
                  <a:pos x="T2" y="T3"/>
                </a:cxn>
                <a:cxn ang="0">
                  <a:pos x="T4" y="T5"/>
                </a:cxn>
              </a:cxnLst>
              <a:rect l="0" t="0" r="r" b="b"/>
              <a:pathLst>
                <a:path w="17" h="101">
                  <a:moveTo>
                    <a:pt x="0" y="0"/>
                  </a:moveTo>
                  <a:lnTo>
                    <a:pt x="0" y="101"/>
                  </a:lnTo>
                  <a:lnTo>
                    <a:pt x="17" y="101"/>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71" name="Freeform 174"/>
            <p:cNvSpPr>
              <a:spLocks/>
            </p:cNvSpPr>
            <p:nvPr/>
          </p:nvSpPr>
          <p:spPr bwMode="auto">
            <a:xfrm>
              <a:off x="1395413" y="4506194"/>
              <a:ext cx="69850" cy="596900"/>
            </a:xfrm>
            <a:custGeom>
              <a:avLst/>
              <a:gdLst>
                <a:gd name="T0" fmla="*/ 0 w 44"/>
                <a:gd name="T1" fmla="*/ 0 h 376"/>
                <a:gd name="T2" fmla="*/ 0 w 44"/>
                <a:gd name="T3" fmla="*/ 376 h 376"/>
                <a:gd name="T4" fmla="*/ 44 w 44"/>
                <a:gd name="T5" fmla="*/ 376 h 376"/>
              </a:gdLst>
              <a:ahLst/>
              <a:cxnLst>
                <a:cxn ang="0">
                  <a:pos x="T0" y="T1"/>
                </a:cxn>
                <a:cxn ang="0">
                  <a:pos x="T2" y="T3"/>
                </a:cxn>
                <a:cxn ang="0">
                  <a:pos x="T4" y="T5"/>
                </a:cxn>
              </a:cxnLst>
              <a:rect l="0" t="0" r="r" b="b"/>
              <a:pathLst>
                <a:path w="44" h="376">
                  <a:moveTo>
                    <a:pt x="0" y="0"/>
                  </a:moveTo>
                  <a:lnTo>
                    <a:pt x="0" y="376"/>
                  </a:lnTo>
                  <a:lnTo>
                    <a:pt x="44" y="376"/>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72" name="Freeform 175"/>
            <p:cNvSpPr>
              <a:spLocks/>
            </p:cNvSpPr>
            <p:nvPr/>
          </p:nvSpPr>
          <p:spPr bwMode="auto">
            <a:xfrm>
              <a:off x="1057275" y="4503019"/>
              <a:ext cx="338138" cy="704850"/>
            </a:xfrm>
            <a:custGeom>
              <a:avLst/>
              <a:gdLst>
                <a:gd name="T0" fmla="*/ 0 w 213"/>
                <a:gd name="T1" fmla="*/ 444 h 444"/>
                <a:gd name="T2" fmla="*/ 0 w 213"/>
                <a:gd name="T3" fmla="*/ 0 h 444"/>
                <a:gd name="T4" fmla="*/ 213 w 213"/>
                <a:gd name="T5" fmla="*/ 0 h 444"/>
              </a:gdLst>
              <a:ahLst/>
              <a:cxnLst>
                <a:cxn ang="0">
                  <a:pos x="T0" y="T1"/>
                </a:cxn>
                <a:cxn ang="0">
                  <a:pos x="T2" y="T3"/>
                </a:cxn>
                <a:cxn ang="0">
                  <a:pos x="T4" y="T5"/>
                </a:cxn>
              </a:cxnLst>
              <a:rect l="0" t="0" r="r" b="b"/>
              <a:pathLst>
                <a:path w="213" h="444">
                  <a:moveTo>
                    <a:pt x="0" y="444"/>
                  </a:moveTo>
                  <a:lnTo>
                    <a:pt x="0" y="0"/>
                  </a:lnTo>
                  <a:lnTo>
                    <a:pt x="213"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73" name="Rectangle 176"/>
            <p:cNvSpPr>
              <a:spLocks noChangeArrowheads="1"/>
            </p:cNvSpPr>
            <p:nvPr/>
          </p:nvSpPr>
          <p:spPr bwMode="auto">
            <a:xfrm>
              <a:off x="1470025" y="5768256"/>
              <a:ext cx="566030"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NYA/12 (AY351555) G14</a:t>
              </a:r>
              <a:endParaRPr lang="en-US" sz="2400">
                <a:latin typeface="Arial" pitchFamily="34" charset="0"/>
                <a:cs typeface="Arial" pitchFamily="34" charset="0"/>
              </a:endParaRPr>
            </a:p>
          </p:txBody>
        </p:sp>
        <p:sp>
          <p:nvSpPr>
            <p:cNvPr id="1174" name="Freeform 177"/>
            <p:cNvSpPr>
              <a:spLocks/>
            </p:cNvSpPr>
            <p:nvPr/>
          </p:nvSpPr>
          <p:spPr bwMode="auto">
            <a:xfrm>
              <a:off x="1200150" y="5800006"/>
              <a:ext cx="266700" cy="115888"/>
            </a:xfrm>
            <a:custGeom>
              <a:avLst/>
              <a:gdLst>
                <a:gd name="T0" fmla="*/ 0 w 168"/>
                <a:gd name="T1" fmla="*/ 73 h 73"/>
                <a:gd name="T2" fmla="*/ 0 w 168"/>
                <a:gd name="T3" fmla="*/ 0 h 73"/>
                <a:gd name="T4" fmla="*/ 168 w 168"/>
                <a:gd name="T5" fmla="*/ 0 h 73"/>
              </a:gdLst>
              <a:ahLst/>
              <a:cxnLst>
                <a:cxn ang="0">
                  <a:pos x="T0" y="T1"/>
                </a:cxn>
                <a:cxn ang="0">
                  <a:pos x="T2" y="T3"/>
                </a:cxn>
                <a:cxn ang="0">
                  <a:pos x="T4" y="T5"/>
                </a:cxn>
              </a:cxnLst>
              <a:rect l="0" t="0" r="r" b="b"/>
              <a:pathLst>
                <a:path w="168" h="73">
                  <a:moveTo>
                    <a:pt x="0" y="73"/>
                  </a:moveTo>
                  <a:lnTo>
                    <a:pt x="0" y="0"/>
                  </a:lnTo>
                  <a:lnTo>
                    <a:pt x="168"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75" name="Rectangle 178"/>
            <p:cNvSpPr>
              <a:spLocks noChangeArrowheads="1"/>
            </p:cNvSpPr>
            <p:nvPr/>
          </p:nvSpPr>
          <p:spPr bwMode="auto">
            <a:xfrm>
              <a:off x="1951038" y="5860331"/>
              <a:ext cx="285640"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XV</a:t>
              </a:r>
              <a:endParaRPr lang="en-US" sz="2400">
                <a:latin typeface="Arial" pitchFamily="34" charset="0"/>
                <a:cs typeface="Arial" pitchFamily="34" charset="0"/>
              </a:endParaRPr>
            </a:p>
          </p:txBody>
        </p:sp>
        <p:sp>
          <p:nvSpPr>
            <p:cNvPr id="1176" name="Freeform 179"/>
            <p:cNvSpPr>
              <a:spLocks/>
            </p:cNvSpPr>
            <p:nvPr/>
          </p:nvSpPr>
          <p:spPr bwMode="auto">
            <a:xfrm>
              <a:off x="1603375" y="5880969"/>
              <a:ext cx="344488" cy="14288"/>
            </a:xfrm>
            <a:custGeom>
              <a:avLst/>
              <a:gdLst>
                <a:gd name="T0" fmla="*/ 0 w 217"/>
                <a:gd name="T1" fmla="*/ 6 h 9"/>
                <a:gd name="T2" fmla="*/ 0 w 217"/>
                <a:gd name="T3" fmla="*/ 4 h 9"/>
                <a:gd name="T4" fmla="*/ 217 w 217"/>
                <a:gd name="T5" fmla="*/ 0 h 9"/>
                <a:gd name="T6" fmla="*/ 217 w 217"/>
                <a:gd name="T7" fmla="*/ 9 h 9"/>
                <a:gd name="T8" fmla="*/ 0 w 217"/>
                <a:gd name="T9" fmla="*/ 6 h 9"/>
              </a:gdLst>
              <a:ahLst/>
              <a:cxnLst>
                <a:cxn ang="0">
                  <a:pos x="T0" y="T1"/>
                </a:cxn>
                <a:cxn ang="0">
                  <a:pos x="T2" y="T3"/>
                </a:cxn>
                <a:cxn ang="0">
                  <a:pos x="T4" y="T5"/>
                </a:cxn>
                <a:cxn ang="0">
                  <a:pos x="T6" y="T7"/>
                </a:cxn>
                <a:cxn ang="0">
                  <a:pos x="T8" y="T9"/>
                </a:cxn>
              </a:cxnLst>
              <a:rect l="0" t="0" r="r" b="b"/>
              <a:pathLst>
                <a:path w="217" h="9">
                  <a:moveTo>
                    <a:pt x="0" y="6"/>
                  </a:moveTo>
                  <a:lnTo>
                    <a:pt x="0" y="4"/>
                  </a:lnTo>
                  <a:lnTo>
                    <a:pt x="217" y="0"/>
                  </a:lnTo>
                  <a:lnTo>
                    <a:pt x="217" y="9"/>
                  </a:lnTo>
                  <a:lnTo>
                    <a:pt x="0" y="6"/>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77" name="Line 180"/>
            <p:cNvSpPr>
              <a:spLocks noChangeShapeType="1"/>
            </p:cNvSpPr>
            <p:nvPr/>
          </p:nvSpPr>
          <p:spPr bwMode="auto">
            <a:xfrm>
              <a:off x="1422400" y="5888906"/>
              <a:ext cx="17780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78" name="Rectangle 181"/>
            <p:cNvSpPr>
              <a:spLocks noChangeArrowheads="1"/>
            </p:cNvSpPr>
            <p:nvPr/>
          </p:nvSpPr>
          <p:spPr bwMode="auto">
            <a:xfrm>
              <a:off x="1495425" y="5952406"/>
              <a:ext cx="305593"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XVI</a:t>
              </a:r>
              <a:endParaRPr lang="en-US" sz="2400">
                <a:latin typeface="Arial" pitchFamily="34" charset="0"/>
                <a:cs typeface="Arial" pitchFamily="34" charset="0"/>
              </a:endParaRPr>
            </a:p>
          </p:txBody>
        </p:sp>
        <p:sp>
          <p:nvSpPr>
            <p:cNvPr id="1179" name="Freeform 182"/>
            <p:cNvSpPr>
              <a:spLocks/>
            </p:cNvSpPr>
            <p:nvPr/>
          </p:nvSpPr>
          <p:spPr bwMode="auto">
            <a:xfrm>
              <a:off x="1492250" y="5974631"/>
              <a:ext cx="0" cy="12700"/>
            </a:xfrm>
            <a:custGeom>
              <a:avLst/>
              <a:gdLst>
                <a:gd name="T0" fmla="*/ 5 h 8"/>
                <a:gd name="T1" fmla="*/ 3 h 8"/>
                <a:gd name="T2" fmla="*/ 0 h 8"/>
                <a:gd name="T3" fmla="*/ 8 h 8"/>
                <a:gd name="T4" fmla="*/ 5 h 8"/>
              </a:gdLst>
              <a:ahLst/>
              <a:cxnLst>
                <a:cxn ang="0">
                  <a:pos x="0" y="T0"/>
                </a:cxn>
                <a:cxn ang="0">
                  <a:pos x="0" y="T1"/>
                </a:cxn>
                <a:cxn ang="0">
                  <a:pos x="0" y="T2"/>
                </a:cxn>
                <a:cxn ang="0">
                  <a:pos x="0" y="T3"/>
                </a:cxn>
                <a:cxn ang="0">
                  <a:pos x="0" y="T4"/>
                </a:cxn>
              </a:cxnLst>
              <a:rect l="0" t="0" r="r" b="b"/>
              <a:pathLst>
                <a:path h="8">
                  <a:moveTo>
                    <a:pt x="0" y="5"/>
                  </a:moveTo>
                  <a:lnTo>
                    <a:pt x="0" y="3"/>
                  </a:lnTo>
                  <a:lnTo>
                    <a:pt x="0" y="0"/>
                  </a:lnTo>
                  <a:lnTo>
                    <a:pt x="0" y="8"/>
                  </a:lnTo>
                  <a:lnTo>
                    <a:pt x="0" y="5"/>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80" name="Line 183"/>
            <p:cNvSpPr>
              <a:spLocks noChangeShapeType="1"/>
            </p:cNvSpPr>
            <p:nvPr/>
          </p:nvSpPr>
          <p:spPr bwMode="auto">
            <a:xfrm>
              <a:off x="1422400" y="5980981"/>
              <a:ext cx="66675"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81" name="Line 184"/>
            <p:cNvSpPr>
              <a:spLocks noChangeShapeType="1"/>
            </p:cNvSpPr>
            <p:nvPr/>
          </p:nvSpPr>
          <p:spPr bwMode="auto">
            <a:xfrm>
              <a:off x="1419225" y="5888906"/>
              <a:ext cx="0" cy="42863"/>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82" name="Line 185"/>
            <p:cNvSpPr>
              <a:spLocks noChangeShapeType="1"/>
            </p:cNvSpPr>
            <p:nvPr/>
          </p:nvSpPr>
          <p:spPr bwMode="auto">
            <a:xfrm>
              <a:off x="1419225" y="5938119"/>
              <a:ext cx="0" cy="42863"/>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83" name="Freeform 186"/>
            <p:cNvSpPr>
              <a:spLocks/>
            </p:cNvSpPr>
            <p:nvPr/>
          </p:nvSpPr>
          <p:spPr bwMode="auto">
            <a:xfrm>
              <a:off x="1365250" y="5934944"/>
              <a:ext cx="53975" cy="101600"/>
            </a:xfrm>
            <a:custGeom>
              <a:avLst/>
              <a:gdLst>
                <a:gd name="T0" fmla="*/ 0 w 34"/>
                <a:gd name="T1" fmla="*/ 64 h 64"/>
                <a:gd name="T2" fmla="*/ 0 w 34"/>
                <a:gd name="T3" fmla="*/ 0 h 64"/>
                <a:gd name="T4" fmla="*/ 34 w 34"/>
                <a:gd name="T5" fmla="*/ 0 h 64"/>
              </a:gdLst>
              <a:ahLst/>
              <a:cxnLst>
                <a:cxn ang="0">
                  <a:pos x="T0" y="T1"/>
                </a:cxn>
                <a:cxn ang="0">
                  <a:pos x="T2" y="T3"/>
                </a:cxn>
                <a:cxn ang="0">
                  <a:pos x="T4" y="T5"/>
                </a:cxn>
              </a:cxnLst>
              <a:rect l="0" t="0" r="r" b="b"/>
              <a:pathLst>
                <a:path w="34" h="64">
                  <a:moveTo>
                    <a:pt x="0" y="64"/>
                  </a:moveTo>
                  <a:lnTo>
                    <a:pt x="0" y="0"/>
                  </a:lnTo>
                  <a:lnTo>
                    <a:pt x="34"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84" name="Rectangle 187"/>
            <p:cNvSpPr>
              <a:spLocks noChangeArrowheads="1"/>
            </p:cNvSpPr>
            <p:nvPr/>
          </p:nvSpPr>
          <p:spPr bwMode="auto">
            <a:xfrm>
              <a:off x="1873250" y="6038131"/>
              <a:ext cx="626939"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SUM/1411 (AY351542) G13</a:t>
              </a:r>
              <a:endParaRPr lang="en-US" sz="2400">
                <a:latin typeface="Arial" pitchFamily="34" charset="0"/>
                <a:cs typeface="Arial" pitchFamily="34" charset="0"/>
              </a:endParaRPr>
            </a:p>
          </p:txBody>
        </p:sp>
        <p:sp>
          <p:nvSpPr>
            <p:cNvPr id="1185" name="Freeform 188"/>
            <p:cNvSpPr>
              <a:spLocks/>
            </p:cNvSpPr>
            <p:nvPr/>
          </p:nvSpPr>
          <p:spPr bwMode="auto">
            <a:xfrm>
              <a:off x="1431925" y="6069881"/>
              <a:ext cx="438150" cy="73025"/>
            </a:xfrm>
            <a:custGeom>
              <a:avLst/>
              <a:gdLst>
                <a:gd name="T0" fmla="*/ 0 w 276"/>
                <a:gd name="T1" fmla="*/ 46 h 46"/>
                <a:gd name="T2" fmla="*/ 0 w 276"/>
                <a:gd name="T3" fmla="*/ 0 h 46"/>
                <a:gd name="T4" fmla="*/ 276 w 276"/>
                <a:gd name="T5" fmla="*/ 0 h 46"/>
              </a:gdLst>
              <a:ahLst/>
              <a:cxnLst>
                <a:cxn ang="0">
                  <a:pos x="T0" y="T1"/>
                </a:cxn>
                <a:cxn ang="0">
                  <a:pos x="T2" y="T3"/>
                </a:cxn>
                <a:cxn ang="0">
                  <a:pos x="T4" y="T5"/>
                </a:cxn>
              </a:cxnLst>
              <a:rect l="0" t="0" r="r" b="b"/>
              <a:pathLst>
                <a:path w="276" h="46">
                  <a:moveTo>
                    <a:pt x="0" y="46"/>
                  </a:moveTo>
                  <a:lnTo>
                    <a:pt x="0" y="0"/>
                  </a:lnTo>
                  <a:lnTo>
                    <a:pt x="276"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86" name="Rectangle 189"/>
            <p:cNvSpPr>
              <a:spLocks noChangeArrowheads="1"/>
            </p:cNvSpPr>
            <p:nvPr/>
          </p:nvSpPr>
          <p:spPr bwMode="auto">
            <a:xfrm>
              <a:off x="1689100" y="6130206"/>
              <a:ext cx="297192"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XII</a:t>
              </a:r>
              <a:endParaRPr lang="en-US" sz="2400">
                <a:latin typeface="Arial" pitchFamily="34" charset="0"/>
                <a:cs typeface="Arial" pitchFamily="34" charset="0"/>
              </a:endParaRPr>
            </a:p>
          </p:txBody>
        </p:sp>
        <p:sp>
          <p:nvSpPr>
            <p:cNvPr id="1187" name="Freeform 190"/>
            <p:cNvSpPr>
              <a:spLocks/>
            </p:cNvSpPr>
            <p:nvPr/>
          </p:nvSpPr>
          <p:spPr bwMode="auto">
            <a:xfrm>
              <a:off x="1597025" y="6150844"/>
              <a:ext cx="88900" cy="14288"/>
            </a:xfrm>
            <a:custGeom>
              <a:avLst/>
              <a:gdLst>
                <a:gd name="T0" fmla="*/ 0 w 56"/>
                <a:gd name="T1" fmla="*/ 6 h 9"/>
                <a:gd name="T2" fmla="*/ 0 w 56"/>
                <a:gd name="T3" fmla="*/ 4 h 9"/>
                <a:gd name="T4" fmla="*/ 56 w 56"/>
                <a:gd name="T5" fmla="*/ 0 h 9"/>
                <a:gd name="T6" fmla="*/ 56 w 56"/>
                <a:gd name="T7" fmla="*/ 9 h 9"/>
                <a:gd name="T8" fmla="*/ 0 w 56"/>
                <a:gd name="T9" fmla="*/ 6 h 9"/>
              </a:gdLst>
              <a:ahLst/>
              <a:cxnLst>
                <a:cxn ang="0">
                  <a:pos x="T0" y="T1"/>
                </a:cxn>
                <a:cxn ang="0">
                  <a:pos x="T2" y="T3"/>
                </a:cxn>
                <a:cxn ang="0">
                  <a:pos x="T4" y="T5"/>
                </a:cxn>
                <a:cxn ang="0">
                  <a:pos x="T6" y="T7"/>
                </a:cxn>
                <a:cxn ang="0">
                  <a:pos x="T8" y="T9"/>
                </a:cxn>
              </a:cxnLst>
              <a:rect l="0" t="0" r="r" b="b"/>
              <a:pathLst>
                <a:path w="56" h="9">
                  <a:moveTo>
                    <a:pt x="0" y="6"/>
                  </a:moveTo>
                  <a:lnTo>
                    <a:pt x="0" y="4"/>
                  </a:lnTo>
                  <a:lnTo>
                    <a:pt x="56" y="0"/>
                  </a:lnTo>
                  <a:lnTo>
                    <a:pt x="56" y="9"/>
                  </a:lnTo>
                  <a:lnTo>
                    <a:pt x="0" y="6"/>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88" name="Line 191"/>
            <p:cNvSpPr>
              <a:spLocks noChangeShapeType="1"/>
            </p:cNvSpPr>
            <p:nvPr/>
          </p:nvSpPr>
          <p:spPr bwMode="auto">
            <a:xfrm>
              <a:off x="1476375" y="6158781"/>
              <a:ext cx="115888"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89" name="Rectangle 192"/>
            <p:cNvSpPr>
              <a:spLocks noChangeArrowheads="1"/>
            </p:cNvSpPr>
            <p:nvPr/>
          </p:nvSpPr>
          <p:spPr bwMode="auto">
            <a:xfrm>
              <a:off x="1584325" y="6215931"/>
              <a:ext cx="564980" cy="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600">
                  <a:solidFill>
                    <a:srgbClr val="000000"/>
                  </a:solidFill>
                  <a:latin typeface="Cambria" pitchFamily="18" charset="0"/>
                  <a:cs typeface="Arial" pitchFamily="34" charset="0"/>
                </a:rPr>
                <a:t> KAB/62 (AY351522) G11</a:t>
              </a:r>
              <a:endParaRPr lang="en-US" sz="2400">
                <a:latin typeface="Arial" pitchFamily="34" charset="0"/>
                <a:cs typeface="Arial" pitchFamily="34" charset="0"/>
              </a:endParaRPr>
            </a:p>
          </p:txBody>
        </p:sp>
        <p:sp>
          <p:nvSpPr>
            <p:cNvPr id="1190" name="Freeform 193"/>
            <p:cNvSpPr>
              <a:spLocks/>
            </p:cNvSpPr>
            <p:nvPr/>
          </p:nvSpPr>
          <p:spPr bwMode="auto">
            <a:xfrm>
              <a:off x="1522413" y="6247681"/>
              <a:ext cx="58738" cy="41275"/>
            </a:xfrm>
            <a:custGeom>
              <a:avLst/>
              <a:gdLst>
                <a:gd name="T0" fmla="*/ 0 w 37"/>
                <a:gd name="T1" fmla="*/ 26 h 26"/>
                <a:gd name="T2" fmla="*/ 0 w 37"/>
                <a:gd name="T3" fmla="*/ 0 h 26"/>
                <a:gd name="T4" fmla="*/ 37 w 37"/>
                <a:gd name="T5" fmla="*/ 0 h 26"/>
              </a:gdLst>
              <a:ahLst/>
              <a:cxnLst>
                <a:cxn ang="0">
                  <a:pos x="T0" y="T1"/>
                </a:cxn>
                <a:cxn ang="0">
                  <a:pos x="T2" y="T3"/>
                </a:cxn>
                <a:cxn ang="0">
                  <a:pos x="T4" y="T5"/>
                </a:cxn>
              </a:cxnLst>
              <a:rect l="0" t="0" r="r" b="b"/>
              <a:pathLst>
                <a:path w="37" h="26">
                  <a:moveTo>
                    <a:pt x="0" y="26"/>
                  </a:moveTo>
                  <a:lnTo>
                    <a:pt x="0" y="0"/>
                  </a:lnTo>
                  <a:lnTo>
                    <a:pt x="37"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91" name="Rectangle 194"/>
            <p:cNvSpPr>
              <a:spLocks noChangeArrowheads="1"/>
            </p:cNvSpPr>
            <p:nvPr/>
          </p:nvSpPr>
          <p:spPr bwMode="auto">
            <a:xfrm>
              <a:off x="1808163" y="6308006"/>
              <a:ext cx="317145"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VIII</a:t>
              </a:r>
              <a:endParaRPr lang="en-US" sz="2400">
                <a:latin typeface="Arial" pitchFamily="34" charset="0"/>
                <a:cs typeface="Arial" pitchFamily="34" charset="0"/>
              </a:endParaRPr>
            </a:p>
          </p:txBody>
        </p:sp>
        <p:sp>
          <p:nvSpPr>
            <p:cNvPr id="1192" name="Freeform 195"/>
            <p:cNvSpPr>
              <a:spLocks/>
            </p:cNvSpPr>
            <p:nvPr/>
          </p:nvSpPr>
          <p:spPr bwMode="auto">
            <a:xfrm>
              <a:off x="1804988" y="6325469"/>
              <a:ext cx="0" cy="22225"/>
            </a:xfrm>
            <a:custGeom>
              <a:avLst/>
              <a:gdLst>
                <a:gd name="T0" fmla="*/ 8 h 14"/>
                <a:gd name="T1" fmla="*/ 6 h 14"/>
                <a:gd name="T2" fmla="*/ 0 h 14"/>
                <a:gd name="T3" fmla="*/ 14 h 14"/>
                <a:gd name="T4" fmla="*/ 8 h 14"/>
              </a:gdLst>
              <a:ahLst/>
              <a:cxnLst>
                <a:cxn ang="0">
                  <a:pos x="0" y="T0"/>
                </a:cxn>
                <a:cxn ang="0">
                  <a:pos x="0" y="T1"/>
                </a:cxn>
                <a:cxn ang="0">
                  <a:pos x="0" y="T2"/>
                </a:cxn>
                <a:cxn ang="0">
                  <a:pos x="0" y="T3"/>
                </a:cxn>
                <a:cxn ang="0">
                  <a:pos x="0" y="T4"/>
                </a:cxn>
              </a:cxnLst>
              <a:rect l="0" t="0" r="r" b="b"/>
              <a:pathLst>
                <a:path h="14">
                  <a:moveTo>
                    <a:pt x="0" y="8"/>
                  </a:moveTo>
                  <a:lnTo>
                    <a:pt x="0" y="6"/>
                  </a:lnTo>
                  <a:lnTo>
                    <a:pt x="0" y="0"/>
                  </a:lnTo>
                  <a:lnTo>
                    <a:pt x="0" y="14"/>
                  </a:lnTo>
                  <a:lnTo>
                    <a:pt x="0" y="8"/>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93" name="Line 196"/>
            <p:cNvSpPr>
              <a:spLocks noChangeShapeType="1"/>
            </p:cNvSpPr>
            <p:nvPr/>
          </p:nvSpPr>
          <p:spPr bwMode="auto">
            <a:xfrm>
              <a:off x="1525588" y="6336581"/>
              <a:ext cx="274638"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94" name="Line 197"/>
            <p:cNvSpPr>
              <a:spLocks noChangeShapeType="1"/>
            </p:cNvSpPr>
            <p:nvPr/>
          </p:nvSpPr>
          <p:spPr bwMode="auto">
            <a:xfrm>
              <a:off x="1522413" y="6295306"/>
              <a:ext cx="0" cy="4127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95" name="Freeform 198"/>
            <p:cNvSpPr>
              <a:spLocks/>
            </p:cNvSpPr>
            <p:nvPr/>
          </p:nvSpPr>
          <p:spPr bwMode="auto">
            <a:xfrm>
              <a:off x="1473200" y="6228631"/>
              <a:ext cx="49213" cy="63500"/>
            </a:xfrm>
            <a:custGeom>
              <a:avLst/>
              <a:gdLst>
                <a:gd name="T0" fmla="*/ 0 w 31"/>
                <a:gd name="T1" fmla="*/ 0 h 40"/>
                <a:gd name="T2" fmla="*/ 0 w 31"/>
                <a:gd name="T3" fmla="*/ 40 h 40"/>
                <a:gd name="T4" fmla="*/ 31 w 31"/>
                <a:gd name="T5" fmla="*/ 40 h 40"/>
              </a:gdLst>
              <a:ahLst/>
              <a:cxnLst>
                <a:cxn ang="0">
                  <a:pos x="T0" y="T1"/>
                </a:cxn>
                <a:cxn ang="0">
                  <a:pos x="T2" y="T3"/>
                </a:cxn>
                <a:cxn ang="0">
                  <a:pos x="T4" y="T5"/>
                </a:cxn>
              </a:cxnLst>
              <a:rect l="0" t="0" r="r" b="b"/>
              <a:pathLst>
                <a:path w="31" h="40">
                  <a:moveTo>
                    <a:pt x="0" y="0"/>
                  </a:moveTo>
                  <a:lnTo>
                    <a:pt x="0" y="40"/>
                  </a:lnTo>
                  <a:lnTo>
                    <a:pt x="31" y="4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96" name="Line 199"/>
            <p:cNvSpPr>
              <a:spLocks noChangeShapeType="1"/>
            </p:cNvSpPr>
            <p:nvPr/>
          </p:nvSpPr>
          <p:spPr bwMode="auto">
            <a:xfrm>
              <a:off x="1473200" y="6158781"/>
              <a:ext cx="0" cy="6350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97" name="Freeform 200"/>
            <p:cNvSpPr>
              <a:spLocks/>
            </p:cNvSpPr>
            <p:nvPr/>
          </p:nvSpPr>
          <p:spPr bwMode="auto">
            <a:xfrm>
              <a:off x="1431925" y="6150844"/>
              <a:ext cx="41275" cy="74613"/>
            </a:xfrm>
            <a:custGeom>
              <a:avLst/>
              <a:gdLst>
                <a:gd name="T0" fmla="*/ 0 w 26"/>
                <a:gd name="T1" fmla="*/ 0 h 47"/>
                <a:gd name="T2" fmla="*/ 0 w 26"/>
                <a:gd name="T3" fmla="*/ 47 h 47"/>
                <a:gd name="T4" fmla="*/ 26 w 26"/>
                <a:gd name="T5" fmla="*/ 47 h 47"/>
              </a:gdLst>
              <a:ahLst/>
              <a:cxnLst>
                <a:cxn ang="0">
                  <a:pos x="T0" y="T1"/>
                </a:cxn>
                <a:cxn ang="0">
                  <a:pos x="T2" y="T3"/>
                </a:cxn>
                <a:cxn ang="0">
                  <a:pos x="T4" y="T5"/>
                </a:cxn>
              </a:cxnLst>
              <a:rect l="0" t="0" r="r" b="b"/>
              <a:pathLst>
                <a:path w="26" h="47">
                  <a:moveTo>
                    <a:pt x="0" y="0"/>
                  </a:moveTo>
                  <a:lnTo>
                    <a:pt x="0" y="47"/>
                  </a:lnTo>
                  <a:lnTo>
                    <a:pt x="26" y="47"/>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98" name="Freeform 201"/>
            <p:cNvSpPr>
              <a:spLocks/>
            </p:cNvSpPr>
            <p:nvPr/>
          </p:nvSpPr>
          <p:spPr bwMode="auto">
            <a:xfrm>
              <a:off x="1365250" y="6044481"/>
              <a:ext cx="66675" cy="103188"/>
            </a:xfrm>
            <a:custGeom>
              <a:avLst/>
              <a:gdLst>
                <a:gd name="T0" fmla="*/ 0 w 42"/>
                <a:gd name="T1" fmla="*/ 0 h 65"/>
                <a:gd name="T2" fmla="*/ 0 w 42"/>
                <a:gd name="T3" fmla="*/ 65 h 65"/>
                <a:gd name="T4" fmla="*/ 42 w 42"/>
                <a:gd name="T5" fmla="*/ 65 h 65"/>
              </a:gdLst>
              <a:ahLst/>
              <a:cxnLst>
                <a:cxn ang="0">
                  <a:pos x="T0" y="T1"/>
                </a:cxn>
                <a:cxn ang="0">
                  <a:pos x="T2" y="T3"/>
                </a:cxn>
                <a:cxn ang="0">
                  <a:pos x="T4" y="T5"/>
                </a:cxn>
              </a:cxnLst>
              <a:rect l="0" t="0" r="r" b="b"/>
              <a:pathLst>
                <a:path w="42" h="65">
                  <a:moveTo>
                    <a:pt x="0" y="0"/>
                  </a:moveTo>
                  <a:lnTo>
                    <a:pt x="0" y="65"/>
                  </a:lnTo>
                  <a:lnTo>
                    <a:pt x="42" y="65"/>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99" name="Freeform 202"/>
            <p:cNvSpPr>
              <a:spLocks/>
            </p:cNvSpPr>
            <p:nvPr/>
          </p:nvSpPr>
          <p:spPr bwMode="auto">
            <a:xfrm>
              <a:off x="1200150" y="5923831"/>
              <a:ext cx="165100" cy="115888"/>
            </a:xfrm>
            <a:custGeom>
              <a:avLst/>
              <a:gdLst>
                <a:gd name="T0" fmla="*/ 0 w 104"/>
                <a:gd name="T1" fmla="*/ 0 h 73"/>
                <a:gd name="T2" fmla="*/ 0 w 104"/>
                <a:gd name="T3" fmla="*/ 73 h 73"/>
                <a:gd name="T4" fmla="*/ 104 w 104"/>
                <a:gd name="T5" fmla="*/ 73 h 73"/>
              </a:gdLst>
              <a:ahLst/>
              <a:cxnLst>
                <a:cxn ang="0">
                  <a:pos x="T0" y="T1"/>
                </a:cxn>
                <a:cxn ang="0">
                  <a:pos x="T2" y="T3"/>
                </a:cxn>
                <a:cxn ang="0">
                  <a:pos x="T4" y="T5"/>
                </a:cxn>
              </a:cxnLst>
              <a:rect l="0" t="0" r="r" b="b"/>
              <a:pathLst>
                <a:path w="104" h="73">
                  <a:moveTo>
                    <a:pt x="0" y="0"/>
                  </a:moveTo>
                  <a:lnTo>
                    <a:pt x="0" y="73"/>
                  </a:lnTo>
                  <a:lnTo>
                    <a:pt x="104" y="73"/>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00" name="Freeform 203"/>
            <p:cNvSpPr>
              <a:spLocks/>
            </p:cNvSpPr>
            <p:nvPr/>
          </p:nvSpPr>
          <p:spPr bwMode="auto">
            <a:xfrm>
              <a:off x="1057275" y="5214219"/>
              <a:ext cx="142875" cy="704850"/>
            </a:xfrm>
            <a:custGeom>
              <a:avLst/>
              <a:gdLst>
                <a:gd name="T0" fmla="*/ 0 w 90"/>
                <a:gd name="T1" fmla="*/ 0 h 444"/>
                <a:gd name="T2" fmla="*/ 0 w 90"/>
                <a:gd name="T3" fmla="*/ 444 h 444"/>
                <a:gd name="T4" fmla="*/ 90 w 90"/>
                <a:gd name="T5" fmla="*/ 444 h 444"/>
              </a:gdLst>
              <a:ahLst/>
              <a:cxnLst>
                <a:cxn ang="0">
                  <a:pos x="T0" y="T1"/>
                </a:cxn>
                <a:cxn ang="0">
                  <a:pos x="T2" y="T3"/>
                </a:cxn>
                <a:cxn ang="0">
                  <a:pos x="T4" y="T5"/>
                </a:cxn>
              </a:cxnLst>
              <a:rect l="0" t="0" r="r" b="b"/>
              <a:pathLst>
                <a:path w="90" h="444">
                  <a:moveTo>
                    <a:pt x="0" y="0"/>
                  </a:moveTo>
                  <a:lnTo>
                    <a:pt x="0" y="444"/>
                  </a:lnTo>
                  <a:lnTo>
                    <a:pt x="90" y="444"/>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01" name="Freeform 204"/>
            <p:cNvSpPr>
              <a:spLocks/>
            </p:cNvSpPr>
            <p:nvPr/>
          </p:nvSpPr>
          <p:spPr bwMode="auto">
            <a:xfrm>
              <a:off x="609600" y="5211044"/>
              <a:ext cx="447675" cy="639763"/>
            </a:xfrm>
            <a:custGeom>
              <a:avLst/>
              <a:gdLst>
                <a:gd name="T0" fmla="*/ 0 w 282"/>
                <a:gd name="T1" fmla="*/ 403 h 403"/>
                <a:gd name="T2" fmla="*/ 0 w 282"/>
                <a:gd name="T3" fmla="*/ 0 h 403"/>
                <a:gd name="T4" fmla="*/ 282 w 282"/>
                <a:gd name="T5" fmla="*/ 0 h 403"/>
              </a:gdLst>
              <a:ahLst/>
              <a:cxnLst>
                <a:cxn ang="0">
                  <a:pos x="T0" y="T1"/>
                </a:cxn>
                <a:cxn ang="0">
                  <a:pos x="T2" y="T3"/>
                </a:cxn>
                <a:cxn ang="0">
                  <a:pos x="T4" y="T5"/>
                </a:cxn>
              </a:cxnLst>
              <a:rect l="0" t="0" r="r" b="b"/>
              <a:pathLst>
                <a:path w="282" h="403">
                  <a:moveTo>
                    <a:pt x="0" y="403"/>
                  </a:moveTo>
                  <a:lnTo>
                    <a:pt x="0" y="0"/>
                  </a:lnTo>
                  <a:lnTo>
                    <a:pt x="282" y="0"/>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02" name="Rectangle 205"/>
            <p:cNvSpPr>
              <a:spLocks noChangeArrowheads="1"/>
            </p:cNvSpPr>
            <p:nvPr/>
          </p:nvSpPr>
          <p:spPr bwMode="auto">
            <a:xfrm>
              <a:off x="1414463" y="6400081"/>
              <a:ext cx="345499"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XXIII</a:t>
              </a:r>
              <a:endParaRPr lang="en-US" sz="2400">
                <a:latin typeface="Arial" pitchFamily="34" charset="0"/>
                <a:cs typeface="Arial" pitchFamily="34" charset="0"/>
              </a:endParaRPr>
            </a:p>
          </p:txBody>
        </p:sp>
        <p:sp>
          <p:nvSpPr>
            <p:cNvPr id="1203" name="Freeform 206"/>
            <p:cNvSpPr>
              <a:spLocks/>
            </p:cNvSpPr>
            <p:nvPr/>
          </p:nvSpPr>
          <p:spPr bwMode="auto">
            <a:xfrm>
              <a:off x="1284288" y="6414369"/>
              <a:ext cx="127000" cy="28575"/>
            </a:xfrm>
            <a:custGeom>
              <a:avLst/>
              <a:gdLst>
                <a:gd name="T0" fmla="*/ 0 w 80"/>
                <a:gd name="T1" fmla="*/ 10 h 18"/>
                <a:gd name="T2" fmla="*/ 0 w 80"/>
                <a:gd name="T3" fmla="*/ 8 h 18"/>
                <a:gd name="T4" fmla="*/ 80 w 80"/>
                <a:gd name="T5" fmla="*/ 0 h 18"/>
                <a:gd name="T6" fmla="*/ 80 w 80"/>
                <a:gd name="T7" fmla="*/ 18 h 18"/>
                <a:gd name="T8" fmla="*/ 0 w 80"/>
                <a:gd name="T9" fmla="*/ 10 h 18"/>
              </a:gdLst>
              <a:ahLst/>
              <a:cxnLst>
                <a:cxn ang="0">
                  <a:pos x="T0" y="T1"/>
                </a:cxn>
                <a:cxn ang="0">
                  <a:pos x="T2" y="T3"/>
                </a:cxn>
                <a:cxn ang="0">
                  <a:pos x="T4" y="T5"/>
                </a:cxn>
                <a:cxn ang="0">
                  <a:pos x="T6" y="T7"/>
                </a:cxn>
                <a:cxn ang="0">
                  <a:pos x="T8" y="T9"/>
                </a:cxn>
              </a:cxnLst>
              <a:rect l="0" t="0" r="r" b="b"/>
              <a:pathLst>
                <a:path w="80" h="18">
                  <a:moveTo>
                    <a:pt x="0" y="10"/>
                  </a:moveTo>
                  <a:lnTo>
                    <a:pt x="0" y="8"/>
                  </a:lnTo>
                  <a:lnTo>
                    <a:pt x="80" y="0"/>
                  </a:lnTo>
                  <a:lnTo>
                    <a:pt x="80" y="18"/>
                  </a:lnTo>
                  <a:lnTo>
                    <a:pt x="0" y="10"/>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7" name="Line 208"/>
            <p:cNvSpPr>
              <a:spLocks noChangeShapeType="1"/>
            </p:cNvSpPr>
            <p:nvPr/>
          </p:nvSpPr>
          <p:spPr bwMode="auto">
            <a:xfrm>
              <a:off x="966788" y="6428656"/>
              <a:ext cx="314325"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Rectangle 209"/>
            <p:cNvSpPr>
              <a:spLocks noChangeArrowheads="1"/>
            </p:cNvSpPr>
            <p:nvPr/>
          </p:nvSpPr>
          <p:spPr bwMode="auto">
            <a:xfrm>
              <a:off x="1406525" y="6492156"/>
              <a:ext cx="277239"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IX</a:t>
              </a:r>
              <a:endParaRPr lang="en-US" sz="2400">
                <a:latin typeface="Arial" pitchFamily="34" charset="0"/>
                <a:cs typeface="Arial" pitchFamily="34" charset="0"/>
              </a:endParaRPr>
            </a:p>
          </p:txBody>
        </p:sp>
        <p:sp>
          <p:nvSpPr>
            <p:cNvPr id="10" name="Freeform 210"/>
            <p:cNvSpPr>
              <a:spLocks/>
            </p:cNvSpPr>
            <p:nvPr/>
          </p:nvSpPr>
          <p:spPr bwMode="auto">
            <a:xfrm>
              <a:off x="1403350" y="6509619"/>
              <a:ext cx="0" cy="22225"/>
            </a:xfrm>
            <a:custGeom>
              <a:avLst/>
              <a:gdLst>
                <a:gd name="T0" fmla="*/ 8 h 14"/>
                <a:gd name="T1" fmla="*/ 6 h 14"/>
                <a:gd name="T2" fmla="*/ 0 h 14"/>
                <a:gd name="T3" fmla="*/ 14 h 14"/>
                <a:gd name="T4" fmla="*/ 8 h 14"/>
              </a:gdLst>
              <a:ahLst/>
              <a:cxnLst>
                <a:cxn ang="0">
                  <a:pos x="0" y="T0"/>
                </a:cxn>
                <a:cxn ang="0">
                  <a:pos x="0" y="T1"/>
                </a:cxn>
                <a:cxn ang="0">
                  <a:pos x="0" y="T2"/>
                </a:cxn>
                <a:cxn ang="0">
                  <a:pos x="0" y="T3"/>
                </a:cxn>
                <a:cxn ang="0">
                  <a:pos x="0" y="T4"/>
                </a:cxn>
              </a:cxnLst>
              <a:rect l="0" t="0" r="r" b="b"/>
              <a:pathLst>
                <a:path h="14">
                  <a:moveTo>
                    <a:pt x="0" y="8"/>
                  </a:moveTo>
                  <a:lnTo>
                    <a:pt x="0" y="6"/>
                  </a:lnTo>
                  <a:lnTo>
                    <a:pt x="0" y="0"/>
                  </a:lnTo>
                  <a:lnTo>
                    <a:pt x="0" y="14"/>
                  </a:lnTo>
                  <a:lnTo>
                    <a:pt x="0" y="8"/>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1" name="Line 211"/>
            <p:cNvSpPr>
              <a:spLocks noChangeShapeType="1"/>
            </p:cNvSpPr>
            <p:nvPr/>
          </p:nvSpPr>
          <p:spPr bwMode="auto">
            <a:xfrm>
              <a:off x="1169988" y="6520731"/>
              <a:ext cx="228600"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Rectangle 212"/>
            <p:cNvSpPr>
              <a:spLocks noChangeArrowheads="1"/>
            </p:cNvSpPr>
            <p:nvPr/>
          </p:nvSpPr>
          <p:spPr bwMode="auto">
            <a:xfrm>
              <a:off x="1635125" y="6585819"/>
              <a:ext cx="25728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b="1">
                  <a:solidFill>
                    <a:srgbClr val="000000"/>
                  </a:solidFill>
                  <a:latin typeface="Tahoma" pitchFamily="34" charset="0"/>
                  <a:cs typeface="Arial" pitchFamily="34" charset="0"/>
                </a:rPr>
                <a:t> Genotype X</a:t>
              </a:r>
              <a:endParaRPr lang="en-US" sz="2400">
                <a:latin typeface="Arial" pitchFamily="34" charset="0"/>
                <a:cs typeface="Arial" pitchFamily="34" charset="0"/>
              </a:endParaRPr>
            </a:p>
          </p:txBody>
        </p:sp>
        <p:sp>
          <p:nvSpPr>
            <p:cNvPr id="13" name="Freeform 213"/>
            <p:cNvSpPr>
              <a:spLocks/>
            </p:cNvSpPr>
            <p:nvPr/>
          </p:nvSpPr>
          <p:spPr bwMode="auto">
            <a:xfrm>
              <a:off x="1531938" y="6595344"/>
              <a:ext cx="98425" cy="36513"/>
            </a:xfrm>
            <a:custGeom>
              <a:avLst/>
              <a:gdLst>
                <a:gd name="T0" fmla="*/ 0 w 62"/>
                <a:gd name="T1" fmla="*/ 12 h 23"/>
                <a:gd name="T2" fmla="*/ 0 w 62"/>
                <a:gd name="T3" fmla="*/ 10 h 23"/>
                <a:gd name="T4" fmla="*/ 62 w 62"/>
                <a:gd name="T5" fmla="*/ 0 h 23"/>
                <a:gd name="T6" fmla="*/ 62 w 62"/>
                <a:gd name="T7" fmla="*/ 23 h 23"/>
                <a:gd name="T8" fmla="*/ 0 w 62"/>
                <a:gd name="T9" fmla="*/ 12 h 23"/>
              </a:gdLst>
              <a:ahLst/>
              <a:cxnLst>
                <a:cxn ang="0">
                  <a:pos x="T0" y="T1"/>
                </a:cxn>
                <a:cxn ang="0">
                  <a:pos x="T2" y="T3"/>
                </a:cxn>
                <a:cxn ang="0">
                  <a:pos x="T4" y="T5"/>
                </a:cxn>
                <a:cxn ang="0">
                  <a:pos x="T6" y="T7"/>
                </a:cxn>
                <a:cxn ang="0">
                  <a:pos x="T8" y="T9"/>
                </a:cxn>
              </a:cxnLst>
              <a:rect l="0" t="0" r="r" b="b"/>
              <a:pathLst>
                <a:path w="62" h="23">
                  <a:moveTo>
                    <a:pt x="0" y="12"/>
                  </a:moveTo>
                  <a:lnTo>
                    <a:pt x="0" y="10"/>
                  </a:lnTo>
                  <a:lnTo>
                    <a:pt x="62" y="0"/>
                  </a:lnTo>
                  <a:lnTo>
                    <a:pt x="62" y="23"/>
                  </a:lnTo>
                  <a:lnTo>
                    <a:pt x="0" y="12"/>
                  </a:lnTo>
                  <a:close/>
                </a:path>
              </a:pathLst>
            </a:custGeom>
            <a:solidFill>
              <a:srgbClr val="000000"/>
            </a:solidFill>
            <a:ln w="2"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14" name="Line 214"/>
            <p:cNvSpPr>
              <a:spLocks noChangeShapeType="1"/>
            </p:cNvSpPr>
            <p:nvPr/>
          </p:nvSpPr>
          <p:spPr bwMode="auto">
            <a:xfrm>
              <a:off x="1169988" y="6612806"/>
              <a:ext cx="357188" cy="0"/>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Line 215"/>
            <p:cNvSpPr>
              <a:spLocks noChangeShapeType="1"/>
            </p:cNvSpPr>
            <p:nvPr/>
          </p:nvSpPr>
          <p:spPr bwMode="auto">
            <a:xfrm>
              <a:off x="1166813" y="6520731"/>
              <a:ext cx="0" cy="42863"/>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Line 216"/>
            <p:cNvSpPr>
              <a:spLocks noChangeShapeType="1"/>
            </p:cNvSpPr>
            <p:nvPr/>
          </p:nvSpPr>
          <p:spPr bwMode="auto">
            <a:xfrm>
              <a:off x="1166813" y="6571531"/>
              <a:ext cx="0" cy="41275"/>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Freeform 217"/>
            <p:cNvSpPr>
              <a:spLocks/>
            </p:cNvSpPr>
            <p:nvPr/>
          </p:nvSpPr>
          <p:spPr bwMode="auto">
            <a:xfrm>
              <a:off x="963613" y="6501681"/>
              <a:ext cx="203200" cy="65088"/>
            </a:xfrm>
            <a:custGeom>
              <a:avLst/>
              <a:gdLst>
                <a:gd name="T0" fmla="*/ 0 w 128"/>
                <a:gd name="T1" fmla="*/ 0 h 41"/>
                <a:gd name="T2" fmla="*/ 0 w 128"/>
                <a:gd name="T3" fmla="*/ 41 h 41"/>
                <a:gd name="T4" fmla="*/ 128 w 128"/>
                <a:gd name="T5" fmla="*/ 41 h 41"/>
              </a:gdLst>
              <a:ahLst/>
              <a:cxnLst>
                <a:cxn ang="0">
                  <a:pos x="T0" y="T1"/>
                </a:cxn>
                <a:cxn ang="0">
                  <a:pos x="T2" y="T3"/>
                </a:cxn>
                <a:cxn ang="0">
                  <a:pos x="T4" y="T5"/>
                </a:cxn>
              </a:cxnLst>
              <a:rect l="0" t="0" r="r" b="b"/>
              <a:pathLst>
                <a:path w="128" h="41">
                  <a:moveTo>
                    <a:pt x="0" y="0"/>
                  </a:moveTo>
                  <a:lnTo>
                    <a:pt x="0" y="41"/>
                  </a:lnTo>
                  <a:lnTo>
                    <a:pt x="128" y="41"/>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Line 218"/>
            <p:cNvSpPr>
              <a:spLocks noChangeShapeType="1"/>
            </p:cNvSpPr>
            <p:nvPr/>
          </p:nvSpPr>
          <p:spPr bwMode="auto">
            <a:xfrm>
              <a:off x="963613" y="6428656"/>
              <a:ext cx="0" cy="65088"/>
            </a:xfrm>
            <a:prstGeom prst="line">
              <a:avLst/>
            </a:prstGeom>
            <a:noFill/>
            <a:ln w="4"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Freeform 219"/>
            <p:cNvSpPr>
              <a:spLocks/>
            </p:cNvSpPr>
            <p:nvPr/>
          </p:nvSpPr>
          <p:spPr bwMode="auto">
            <a:xfrm>
              <a:off x="609600" y="5857156"/>
              <a:ext cx="354013" cy="641350"/>
            </a:xfrm>
            <a:custGeom>
              <a:avLst/>
              <a:gdLst>
                <a:gd name="T0" fmla="*/ 0 w 223"/>
                <a:gd name="T1" fmla="*/ 0 h 404"/>
                <a:gd name="T2" fmla="*/ 0 w 223"/>
                <a:gd name="T3" fmla="*/ 404 h 404"/>
                <a:gd name="T4" fmla="*/ 223 w 223"/>
                <a:gd name="T5" fmla="*/ 404 h 404"/>
              </a:gdLst>
              <a:ahLst/>
              <a:cxnLst>
                <a:cxn ang="0">
                  <a:pos x="T0" y="T1"/>
                </a:cxn>
                <a:cxn ang="0">
                  <a:pos x="T2" y="T3"/>
                </a:cxn>
                <a:cxn ang="0">
                  <a:pos x="T4" y="T5"/>
                </a:cxn>
              </a:cxnLst>
              <a:rect l="0" t="0" r="r" b="b"/>
              <a:pathLst>
                <a:path w="223" h="404">
                  <a:moveTo>
                    <a:pt x="0" y="0"/>
                  </a:moveTo>
                  <a:lnTo>
                    <a:pt x="0" y="404"/>
                  </a:lnTo>
                  <a:lnTo>
                    <a:pt x="223" y="404"/>
                  </a:lnTo>
                </a:path>
              </a:pathLst>
            </a:custGeom>
            <a:noFill/>
            <a:ln w="4"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Freeform 220"/>
            <p:cNvSpPr>
              <a:spLocks/>
            </p:cNvSpPr>
            <p:nvPr/>
          </p:nvSpPr>
          <p:spPr bwMode="auto">
            <a:xfrm>
              <a:off x="1738313" y="1705844"/>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1" name="Freeform 221"/>
            <p:cNvSpPr>
              <a:spLocks/>
            </p:cNvSpPr>
            <p:nvPr/>
          </p:nvSpPr>
          <p:spPr bwMode="auto">
            <a:xfrm>
              <a:off x="1738313" y="1791569"/>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0000FF"/>
            </a:solidFill>
            <a:ln w="2"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 name="Freeform 222"/>
            <p:cNvSpPr>
              <a:spLocks/>
            </p:cNvSpPr>
            <p:nvPr/>
          </p:nvSpPr>
          <p:spPr bwMode="auto">
            <a:xfrm>
              <a:off x="1738313" y="1877294"/>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00FF00"/>
            </a:solidFill>
            <a:ln w="2" cap="rnd">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 name="Freeform 223"/>
            <p:cNvSpPr>
              <a:spLocks/>
            </p:cNvSpPr>
            <p:nvPr/>
          </p:nvSpPr>
          <p:spPr bwMode="auto">
            <a:xfrm>
              <a:off x="1738313" y="1961431"/>
              <a:ext cx="38100" cy="34925"/>
            </a:xfrm>
            <a:custGeom>
              <a:avLst/>
              <a:gdLst>
                <a:gd name="T0" fmla="*/ 24 w 24"/>
                <a:gd name="T1" fmla="*/ 22 h 22"/>
                <a:gd name="T2" fmla="*/ 12 w 24"/>
                <a:gd name="T3" fmla="*/ 0 h 22"/>
                <a:gd name="T4" fmla="*/ 0 w 24"/>
                <a:gd name="T5" fmla="*/ 22 h 22"/>
                <a:gd name="T6" fmla="*/ 24 w 24"/>
                <a:gd name="T7" fmla="*/ 22 h 22"/>
              </a:gdLst>
              <a:ahLst/>
              <a:cxnLst>
                <a:cxn ang="0">
                  <a:pos x="T0" y="T1"/>
                </a:cxn>
                <a:cxn ang="0">
                  <a:pos x="T2" y="T3"/>
                </a:cxn>
                <a:cxn ang="0">
                  <a:pos x="T4" y="T5"/>
                </a:cxn>
                <a:cxn ang="0">
                  <a:pos x="T6" y="T7"/>
                </a:cxn>
              </a:cxnLst>
              <a:rect l="0" t="0" r="r" b="b"/>
              <a:pathLst>
                <a:path w="24" h="22">
                  <a:moveTo>
                    <a:pt x="24" y="22"/>
                  </a:moveTo>
                  <a:lnTo>
                    <a:pt x="12" y="0"/>
                  </a:lnTo>
                  <a:lnTo>
                    <a:pt x="0" y="22"/>
                  </a:lnTo>
                  <a:lnTo>
                    <a:pt x="24" y="22"/>
                  </a:lnTo>
                  <a:close/>
                </a:path>
              </a:pathLst>
            </a:custGeom>
            <a:solidFill>
              <a:srgbClr val="00FF00"/>
            </a:solidFill>
            <a:ln w="2" cap="rnd">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4" name="Freeform 224"/>
            <p:cNvSpPr>
              <a:spLocks/>
            </p:cNvSpPr>
            <p:nvPr/>
          </p:nvSpPr>
          <p:spPr bwMode="auto">
            <a:xfrm>
              <a:off x="1738313" y="2047156"/>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00FF00"/>
            </a:solidFill>
            <a:ln w="2" cap="rnd">
              <a:solidFill>
                <a:srgbClr val="00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5" name="Freeform 225"/>
            <p:cNvSpPr>
              <a:spLocks/>
            </p:cNvSpPr>
            <p:nvPr/>
          </p:nvSpPr>
          <p:spPr bwMode="auto">
            <a:xfrm>
              <a:off x="1738313" y="2132881"/>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0000FF"/>
            </a:solidFill>
            <a:ln w="2"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6" name="Freeform 226"/>
            <p:cNvSpPr>
              <a:spLocks/>
            </p:cNvSpPr>
            <p:nvPr/>
          </p:nvSpPr>
          <p:spPr bwMode="auto">
            <a:xfrm>
              <a:off x="1738313" y="2217019"/>
              <a:ext cx="38100" cy="34925"/>
            </a:xfrm>
            <a:custGeom>
              <a:avLst/>
              <a:gdLst>
                <a:gd name="T0" fmla="*/ 24 w 24"/>
                <a:gd name="T1" fmla="*/ 22 h 22"/>
                <a:gd name="T2" fmla="*/ 12 w 24"/>
                <a:gd name="T3" fmla="*/ 0 h 22"/>
                <a:gd name="T4" fmla="*/ 0 w 24"/>
                <a:gd name="T5" fmla="*/ 22 h 22"/>
                <a:gd name="T6" fmla="*/ 24 w 24"/>
                <a:gd name="T7" fmla="*/ 22 h 22"/>
              </a:gdLst>
              <a:ahLst/>
              <a:cxnLst>
                <a:cxn ang="0">
                  <a:pos x="T0" y="T1"/>
                </a:cxn>
                <a:cxn ang="0">
                  <a:pos x="T2" y="T3"/>
                </a:cxn>
                <a:cxn ang="0">
                  <a:pos x="T4" y="T5"/>
                </a:cxn>
                <a:cxn ang="0">
                  <a:pos x="T6" y="T7"/>
                </a:cxn>
              </a:cxnLst>
              <a:rect l="0" t="0" r="r" b="b"/>
              <a:pathLst>
                <a:path w="24" h="22">
                  <a:moveTo>
                    <a:pt x="24" y="22"/>
                  </a:moveTo>
                  <a:lnTo>
                    <a:pt x="12" y="0"/>
                  </a:lnTo>
                  <a:lnTo>
                    <a:pt x="0" y="22"/>
                  </a:lnTo>
                  <a:lnTo>
                    <a:pt x="24" y="22"/>
                  </a:lnTo>
                  <a:close/>
                </a:path>
              </a:pathLst>
            </a:cu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7" name="Freeform 227"/>
            <p:cNvSpPr>
              <a:spLocks/>
            </p:cNvSpPr>
            <p:nvPr/>
          </p:nvSpPr>
          <p:spPr bwMode="auto">
            <a:xfrm>
              <a:off x="1738313" y="2302744"/>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8" name="Freeform 228"/>
            <p:cNvSpPr>
              <a:spLocks/>
            </p:cNvSpPr>
            <p:nvPr/>
          </p:nvSpPr>
          <p:spPr bwMode="auto">
            <a:xfrm>
              <a:off x="1738313" y="2388469"/>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9" name="Freeform 229"/>
            <p:cNvSpPr>
              <a:spLocks/>
            </p:cNvSpPr>
            <p:nvPr/>
          </p:nvSpPr>
          <p:spPr bwMode="auto">
            <a:xfrm>
              <a:off x="1738313" y="2474194"/>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30" name="Freeform 230"/>
            <p:cNvSpPr>
              <a:spLocks/>
            </p:cNvSpPr>
            <p:nvPr/>
          </p:nvSpPr>
          <p:spPr bwMode="auto">
            <a:xfrm>
              <a:off x="1738313" y="2558331"/>
              <a:ext cx="38100" cy="34925"/>
            </a:xfrm>
            <a:custGeom>
              <a:avLst/>
              <a:gdLst>
                <a:gd name="T0" fmla="*/ 24 w 24"/>
                <a:gd name="T1" fmla="*/ 22 h 22"/>
                <a:gd name="T2" fmla="*/ 12 w 24"/>
                <a:gd name="T3" fmla="*/ 0 h 22"/>
                <a:gd name="T4" fmla="*/ 0 w 24"/>
                <a:gd name="T5" fmla="*/ 22 h 22"/>
                <a:gd name="T6" fmla="*/ 24 w 24"/>
                <a:gd name="T7" fmla="*/ 22 h 22"/>
              </a:gdLst>
              <a:ahLst/>
              <a:cxnLst>
                <a:cxn ang="0">
                  <a:pos x="T0" y="T1"/>
                </a:cxn>
                <a:cxn ang="0">
                  <a:pos x="T2" y="T3"/>
                </a:cxn>
                <a:cxn ang="0">
                  <a:pos x="T4" y="T5"/>
                </a:cxn>
                <a:cxn ang="0">
                  <a:pos x="T6" y="T7"/>
                </a:cxn>
              </a:cxnLst>
              <a:rect l="0" t="0" r="r" b="b"/>
              <a:pathLst>
                <a:path w="24" h="22">
                  <a:moveTo>
                    <a:pt x="24" y="22"/>
                  </a:moveTo>
                  <a:lnTo>
                    <a:pt x="12" y="0"/>
                  </a:lnTo>
                  <a:lnTo>
                    <a:pt x="0" y="22"/>
                  </a:lnTo>
                  <a:lnTo>
                    <a:pt x="24" y="22"/>
                  </a:lnTo>
                  <a:close/>
                </a:path>
              </a:pathLst>
            </a:cu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31" name="Freeform 231"/>
            <p:cNvSpPr>
              <a:spLocks/>
            </p:cNvSpPr>
            <p:nvPr/>
          </p:nvSpPr>
          <p:spPr bwMode="auto">
            <a:xfrm>
              <a:off x="1738313" y="2644056"/>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0000FF"/>
            </a:solidFill>
            <a:ln w="2"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4" name="Freeform 232"/>
            <p:cNvSpPr>
              <a:spLocks/>
            </p:cNvSpPr>
            <p:nvPr/>
          </p:nvSpPr>
          <p:spPr bwMode="auto">
            <a:xfrm>
              <a:off x="1738313" y="2729781"/>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0000FF"/>
            </a:solidFill>
            <a:ln w="2"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5" name="Freeform 233"/>
            <p:cNvSpPr>
              <a:spLocks/>
            </p:cNvSpPr>
            <p:nvPr/>
          </p:nvSpPr>
          <p:spPr bwMode="auto">
            <a:xfrm>
              <a:off x="1738313" y="2813919"/>
              <a:ext cx="38100" cy="34925"/>
            </a:xfrm>
            <a:custGeom>
              <a:avLst/>
              <a:gdLst>
                <a:gd name="T0" fmla="*/ 24 w 24"/>
                <a:gd name="T1" fmla="*/ 22 h 22"/>
                <a:gd name="T2" fmla="*/ 12 w 24"/>
                <a:gd name="T3" fmla="*/ 0 h 22"/>
                <a:gd name="T4" fmla="*/ 0 w 24"/>
                <a:gd name="T5" fmla="*/ 22 h 22"/>
                <a:gd name="T6" fmla="*/ 24 w 24"/>
                <a:gd name="T7" fmla="*/ 22 h 22"/>
              </a:gdLst>
              <a:ahLst/>
              <a:cxnLst>
                <a:cxn ang="0">
                  <a:pos x="T0" y="T1"/>
                </a:cxn>
                <a:cxn ang="0">
                  <a:pos x="T2" y="T3"/>
                </a:cxn>
                <a:cxn ang="0">
                  <a:pos x="T4" y="T5"/>
                </a:cxn>
                <a:cxn ang="0">
                  <a:pos x="T6" y="T7"/>
                </a:cxn>
              </a:cxnLst>
              <a:rect l="0" t="0" r="r" b="b"/>
              <a:pathLst>
                <a:path w="24" h="22">
                  <a:moveTo>
                    <a:pt x="24" y="22"/>
                  </a:moveTo>
                  <a:lnTo>
                    <a:pt x="12" y="0"/>
                  </a:lnTo>
                  <a:lnTo>
                    <a:pt x="0" y="22"/>
                  </a:lnTo>
                  <a:lnTo>
                    <a:pt x="24" y="22"/>
                  </a:lnTo>
                  <a:close/>
                </a:path>
              </a:pathLst>
            </a:custGeom>
            <a:solidFill>
              <a:srgbClr val="0000FF"/>
            </a:solidFill>
            <a:ln w="2"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6" name="Freeform 234"/>
            <p:cNvSpPr>
              <a:spLocks/>
            </p:cNvSpPr>
            <p:nvPr/>
          </p:nvSpPr>
          <p:spPr bwMode="auto">
            <a:xfrm>
              <a:off x="1738313" y="2899644"/>
              <a:ext cx="38100" cy="33338"/>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lnTo>
                    <a:pt x="12" y="0"/>
                  </a:lnTo>
                  <a:lnTo>
                    <a:pt x="0" y="21"/>
                  </a:lnTo>
                  <a:lnTo>
                    <a:pt x="24" y="21"/>
                  </a:lnTo>
                  <a:close/>
                </a:path>
              </a:pathLst>
            </a:custGeom>
            <a:solidFill>
              <a:srgbClr val="0000FF"/>
            </a:solidFill>
            <a:ln w="2" cap="rnd">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7" name="Rectangle 235"/>
            <p:cNvSpPr>
              <a:spLocks noChangeArrowheads="1"/>
            </p:cNvSpPr>
            <p:nvPr/>
          </p:nvSpPr>
          <p:spPr bwMode="auto">
            <a:xfrm>
              <a:off x="1673225" y="3333031"/>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8" name="Rectangle 236"/>
            <p:cNvSpPr>
              <a:spLocks noChangeArrowheads="1"/>
            </p:cNvSpPr>
            <p:nvPr/>
          </p:nvSpPr>
          <p:spPr bwMode="auto">
            <a:xfrm>
              <a:off x="1673225" y="3418756"/>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9" name="Rectangle 237"/>
            <p:cNvSpPr>
              <a:spLocks noChangeArrowheads="1"/>
            </p:cNvSpPr>
            <p:nvPr/>
          </p:nvSpPr>
          <p:spPr bwMode="auto">
            <a:xfrm>
              <a:off x="1673225" y="3504481"/>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0" name="Rectangle 238"/>
            <p:cNvSpPr>
              <a:spLocks noChangeArrowheads="1"/>
            </p:cNvSpPr>
            <p:nvPr/>
          </p:nvSpPr>
          <p:spPr bwMode="auto">
            <a:xfrm>
              <a:off x="1673225" y="3588619"/>
              <a:ext cx="33338" cy="34925"/>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1" name="Rectangle 239"/>
            <p:cNvSpPr>
              <a:spLocks noChangeArrowheads="1"/>
            </p:cNvSpPr>
            <p:nvPr/>
          </p:nvSpPr>
          <p:spPr bwMode="auto">
            <a:xfrm>
              <a:off x="1673225" y="3674344"/>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2" name="Rectangle 240"/>
            <p:cNvSpPr>
              <a:spLocks noChangeArrowheads="1"/>
            </p:cNvSpPr>
            <p:nvPr/>
          </p:nvSpPr>
          <p:spPr bwMode="auto">
            <a:xfrm>
              <a:off x="1673225" y="3760069"/>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3" name="Rectangle 241"/>
            <p:cNvSpPr>
              <a:spLocks noChangeArrowheads="1"/>
            </p:cNvSpPr>
            <p:nvPr/>
          </p:nvSpPr>
          <p:spPr bwMode="auto">
            <a:xfrm>
              <a:off x="1673225" y="3844206"/>
              <a:ext cx="33338" cy="34925"/>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4" name="Rectangle 242"/>
            <p:cNvSpPr>
              <a:spLocks noChangeArrowheads="1"/>
            </p:cNvSpPr>
            <p:nvPr/>
          </p:nvSpPr>
          <p:spPr bwMode="auto">
            <a:xfrm>
              <a:off x="1673225" y="3929931"/>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5" name="Rectangle 243"/>
            <p:cNvSpPr>
              <a:spLocks noChangeArrowheads="1"/>
            </p:cNvSpPr>
            <p:nvPr/>
          </p:nvSpPr>
          <p:spPr bwMode="auto">
            <a:xfrm>
              <a:off x="1673225" y="4015656"/>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6" name="Rectangle 244"/>
            <p:cNvSpPr>
              <a:spLocks noChangeArrowheads="1"/>
            </p:cNvSpPr>
            <p:nvPr/>
          </p:nvSpPr>
          <p:spPr bwMode="auto">
            <a:xfrm>
              <a:off x="1673225" y="4101381"/>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7" name="Rectangle 245"/>
            <p:cNvSpPr>
              <a:spLocks noChangeArrowheads="1"/>
            </p:cNvSpPr>
            <p:nvPr/>
          </p:nvSpPr>
          <p:spPr bwMode="auto">
            <a:xfrm>
              <a:off x="1673225" y="4185519"/>
              <a:ext cx="33338" cy="34925"/>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8" name="Rectangle 246"/>
            <p:cNvSpPr>
              <a:spLocks noChangeArrowheads="1"/>
            </p:cNvSpPr>
            <p:nvPr/>
          </p:nvSpPr>
          <p:spPr bwMode="auto">
            <a:xfrm>
              <a:off x="1673225" y="4271244"/>
              <a:ext cx="33338" cy="33338"/>
            </a:xfrm>
            <a:prstGeom prst="rect">
              <a:avLst/>
            </a:prstGeom>
            <a:solidFill>
              <a:srgbClr val="FF0000"/>
            </a:solidFill>
            <a:ln w="2" cap="rnd">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9" name="Rectangle 247"/>
            <p:cNvSpPr>
              <a:spLocks noChangeArrowheads="1"/>
            </p:cNvSpPr>
            <p:nvPr/>
          </p:nvSpPr>
          <p:spPr bwMode="auto">
            <a:xfrm>
              <a:off x="1471613" y="6625506"/>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99</a:t>
              </a:r>
              <a:endParaRPr lang="en-US" sz="2400">
                <a:latin typeface="Arial" pitchFamily="34" charset="0"/>
                <a:cs typeface="Arial" pitchFamily="34" charset="0"/>
              </a:endParaRPr>
            </a:p>
          </p:txBody>
        </p:sp>
        <p:sp>
          <p:nvSpPr>
            <p:cNvPr id="240" name="Rectangle 248"/>
            <p:cNvSpPr>
              <a:spLocks noChangeArrowheads="1"/>
            </p:cNvSpPr>
            <p:nvPr/>
          </p:nvSpPr>
          <p:spPr bwMode="auto">
            <a:xfrm>
              <a:off x="1343025" y="6461994"/>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99</a:t>
              </a:r>
              <a:endParaRPr lang="en-US" sz="2400">
                <a:latin typeface="Arial" pitchFamily="34" charset="0"/>
                <a:cs typeface="Arial" pitchFamily="34" charset="0"/>
              </a:endParaRPr>
            </a:p>
          </p:txBody>
        </p:sp>
        <p:sp>
          <p:nvSpPr>
            <p:cNvPr id="241" name="Rectangle 249"/>
            <p:cNvSpPr>
              <a:spLocks noChangeArrowheads="1"/>
            </p:cNvSpPr>
            <p:nvPr/>
          </p:nvSpPr>
          <p:spPr bwMode="auto">
            <a:xfrm>
              <a:off x="1223963" y="6369919"/>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93</a:t>
              </a:r>
              <a:endParaRPr lang="en-US" sz="2400">
                <a:latin typeface="Arial" pitchFamily="34" charset="0"/>
                <a:cs typeface="Arial" pitchFamily="34" charset="0"/>
              </a:endParaRPr>
            </a:p>
          </p:txBody>
        </p:sp>
        <p:sp>
          <p:nvSpPr>
            <p:cNvPr id="242" name="Rectangle 250"/>
            <p:cNvSpPr>
              <a:spLocks noChangeArrowheads="1"/>
            </p:cNvSpPr>
            <p:nvPr/>
          </p:nvSpPr>
          <p:spPr bwMode="auto">
            <a:xfrm>
              <a:off x="1106488" y="6579469"/>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88</a:t>
              </a:r>
              <a:endParaRPr lang="en-US" sz="2400">
                <a:latin typeface="Arial" pitchFamily="34" charset="0"/>
                <a:cs typeface="Arial" pitchFamily="34" charset="0"/>
              </a:endParaRPr>
            </a:p>
          </p:txBody>
        </p:sp>
        <p:sp>
          <p:nvSpPr>
            <p:cNvPr id="243" name="Rectangle 251"/>
            <p:cNvSpPr>
              <a:spLocks noChangeArrowheads="1"/>
            </p:cNvSpPr>
            <p:nvPr/>
          </p:nvSpPr>
          <p:spPr bwMode="auto">
            <a:xfrm>
              <a:off x="1743075" y="6347694"/>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97</a:t>
              </a:r>
              <a:endParaRPr lang="en-US" sz="2400">
                <a:latin typeface="Arial" pitchFamily="34" charset="0"/>
                <a:cs typeface="Arial" pitchFamily="34" charset="0"/>
              </a:endParaRPr>
            </a:p>
          </p:txBody>
        </p:sp>
        <p:sp>
          <p:nvSpPr>
            <p:cNvPr id="244" name="Rectangle 252"/>
            <p:cNvSpPr>
              <a:spLocks noChangeArrowheads="1"/>
            </p:cNvSpPr>
            <p:nvPr/>
          </p:nvSpPr>
          <p:spPr bwMode="auto">
            <a:xfrm>
              <a:off x="1535113" y="6100044"/>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85</a:t>
              </a:r>
              <a:endParaRPr lang="en-US" sz="2400">
                <a:latin typeface="Arial" pitchFamily="34" charset="0"/>
                <a:cs typeface="Arial" pitchFamily="34" charset="0"/>
              </a:endParaRPr>
            </a:p>
          </p:txBody>
        </p:sp>
        <p:sp>
          <p:nvSpPr>
            <p:cNvPr id="245" name="Rectangle 253"/>
            <p:cNvSpPr>
              <a:spLocks noChangeArrowheads="1"/>
            </p:cNvSpPr>
            <p:nvPr/>
          </p:nvSpPr>
          <p:spPr bwMode="auto">
            <a:xfrm>
              <a:off x="1431925" y="5992094"/>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88</a:t>
              </a:r>
              <a:endParaRPr lang="en-US" sz="2400">
                <a:latin typeface="Arial" pitchFamily="34" charset="0"/>
                <a:cs typeface="Arial" pitchFamily="34" charset="0"/>
              </a:endParaRPr>
            </a:p>
          </p:txBody>
        </p:sp>
        <p:sp>
          <p:nvSpPr>
            <p:cNvPr id="246" name="Rectangle 254"/>
            <p:cNvSpPr>
              <a:spLocks noChangeArrowheads="1"/>
            </p:cNvSpPr>
            <p:nvPr/>
          </p:nvSpPr>
          <p:spPr bwMode="auto">
            <a:xfrm>
              <a:off x="1304925" y="6052419"/>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70</a:t>
              </a:r>
              <a:endParaRPr lang="en-US" sz="2400">
                <a:latin typeface="Arial" pitchFamily="34" charset="0"/>
                <a:cs typeface="Arial" pitchFamily="34" charset="0"/>
              </a:endParaRPr>
            </a:p>
          </p:txBody>
        </p:sp>
        <p:sp>
          <p:nvSpPr>
            <p:cNvPr id="247" name="Rectangle 255"/>
            <p:cNvSpPr>
              <a:spLocks noChangeArrowheads="1"/>
            </p:cNvSpPr>
            <p:nvPr/>
          </p:nvSpPr>
          <p:spPr bwMode="auto">
            <a:xfrm>
              <a:off x="1887538" y="5020544"/>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99</a:t>
              </a:r>
              <a:endParaRPr lang="en-US" sz="2400">
                <a:latin typeface="Arial" pitchFamily="34" charset="0"/>
                <a:cs typeface="Arial" pitchFamily="34" charset="0"/>
              </a:endParaRPr>
            </a:p>
          </p:txBody>
        </p:sp>
        <p:sp>
          <p:nvSpPr>
            <p:cNvPr id="248" name="Rectangle 256"/>
            <p:cNvSpPr>
              <a:spLocks noChangeArrowheads="1"/>
            </p:cNvSpPr>
            <p:nvPr/>
          </p:nvSpPr>
          <p:spPr bwMode="auto">
            <a:xfrm>
              <a:off x="1841500" y="4998319"/>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87</a:t>
              </a:r>
              <a:endParaRPr lang="en-US" sz="2400">
                <a:latin typeface="Arial" pitchFamily="34" charset="0"/>
                <a:cs typeface="Arial" pitchFamily="34" charset="0"/>
              </a:endParaRPr>
            </a:p>
          </p:txBody>
        </p:sp>
        <p:sp>
          <p:nvSpPr>
            <p:cNvPr id="249" name="Rectangle 257"/>
            <p:cNvSpPr>
              <a:spLocks noChangeArrowheads="1"/>
            </p:cNvSpPr>
            <p:nvPr/>
          </p:nvSpPr>
          <p:spPr bwMode="auto">
            <a:xfrm>
              <a:off x="996950" y="5152306"/>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99</a:t>
              </a:r>
              <a:endParaRPr lang="en-US" sz="2400">
                <a:latin typeface="Arial" pitchFamily="34" charset="0"/>
                <a:cs typeface="Arial" pitchFamily="34" charset="0"/>
              </a:endParaRPr>
            </a:p>
          </p:txBody>
        </p:sp>
        <p:sp>
          <p:nvSpPr>
            <p:cNvPr id="250" name="Rectangle 258"/>
            <p:cNvSpPr>
              <a:spLocks noChangeArrowheads="1"/>
            </p:cNvSpPr>
            <p:nvPr/>
          </p:nvSpPr>
          <p:spPr bwMode="auto">
            <a:xfrm>
              <a:off x="1690688" y="4882431"/>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87</a:t>
              </a:r>
              <a:endParaRPr lang="en-US" sz="2400">
                <a:latin typeface="Arial" pitchFamily="34" charset="0"/>
                <a:cs typeface="Arial" pitchFamily="34" charset="0"/>
              </a:endParaRPr>
            </a:p>
          </p:txBody>
        </p:sp>
        <p:sp>
          <p:nvSpPr>
            <p:cNvPr id="514" name="Rectangle 259"/>
            <p:cNvSpPr>
              <a:spLocks noChangeArrowheads="1"/>
            </p:cNvSpPr>
            <p:nvPr/>
          </p:nvSpPr>
          <p:spPr bwMode="auto">
            <a:xfrm>
              <a:off x="1598613" y="5382494"/>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71</a:t>
              </a:r>
              <a:endParaRPr lang="en-US" sz="2400">
                <a:latin typeface="Arial" pitchFamily="34" charset="0"/>
                <a:cs typeface="Arial" pitchFamily="34" charset="0"/>
              </a:endParaRPr>
            </a:p>
          </p:txBody>
        </p:sp>
        <p:sp>
          <p:nvSpPr>
            <p:cNvPr id="515" name="Rectangle 260"/>
            <p:cNvSpPr>
              <a:spLocks noChangeArrowheads="1"/>
            </p:cNvSpPr>
            <p:nvPr/>
          </p:nvSpPr>
          <p:spPr bwMode="auto">
            <a:xfrm>
              <a:off x="1712913" y="3107606"/>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87</a:t>
              </a:r>
              <a:endParaRPr lang="en-US" sz="2400">
                <a:latin typeface="Arial" pitchFamily="34" charset="0"/>
                <a:cs typeface="Arial" pitchFamily="34" charset="0"/>
              </a:endParaRPr>
            </a:p>
          </p:txBody>
        </p:sp>
        <p:sp>
          <p:nvSpPr>
            <p:cNvPr id="516" name="Rectangle 261"/>
            <p:cNvSpPr>
              <a:spLocks noChangeArrowheads="1"/>
            </p:cNvSpPr>
            <p:nvPr/>
          </p:nvSpPr>
          <p:spPr bwMode="auto">
            <a:xfrm>
              <a:off x="1335088" y="4444281"/>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73</a:t>
              </a:r>
              <a:endParaRPr lang="en-US" sz="2400">
                <a:latin typeface="Arial" pitchFamily="34" charset="0"/>
                <a:cs typeface="Arial" pitchFamily="34" charset="0"/>
              </a:endParaRPr>
            </a:p>
          </p:txBody>
        </p:sp>
        <p:sp>
          <p:nvSpPr>
            <p:cNvPr id="517" name="Rectangle 262"/>
            <p:cNvSpPr>
              <a:spLocks noChangeArrowheads="1"/>
            </p:cNvSpPr>
            <p:nvPr/>
          </p:nvSpPr>
          <p:spPr bwMode="auto">
            <a:xfrm>
              <a:off x="1658938" y="1628056"/>
              <a:ext cx="46206"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Tahoma" pitchFamily="34" charset="0"/>
                  <a:cs typeface="Arial" pitchFamily="34" charset="0"/>
                </a:rPr>
                <a:t>86</a:t>
              </a:r>
              <a:endParaRPr lang="en-US" sz="2400">
                <a:latin typeface="Arial" pitchFamily="34" charset="0"/>
                <a:cs typeface="Arial" pitchFamily="34" charset="0"/>
              </a:endParaRPr>
            </a:p>
          </p:txBody>
        </p:sp>
        <p:sp>
          <p:nvSpPr>
            <p:cNvPr id="518" name="Line 263"/>
            <p:cNvSpPr>
              <a:spLocks noChangeShapeType="1"/>
            </p:cNvSpPr>
            <p:nvPr/>
          </p:nvSpPr>
          <p:spPr bwMode="auto">
            <a:xfrm>
              <a:off x="787400" y="6654055"/>
              <a:ext cx="168275" cy="0"/>
            </a:xfrm>
            <a:prstGeom prst="line">
              <a:avLst/>
            </a:prstGeom>
            <a:noFill/>
            <a:ln w="2"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19" name="Line 264"/>
            <p:cNvSpPr>
              <a:spLocks noChangeShapeType="1"/>
            </p:cNvSpPr>
            <p:nvPr/>
          </p:nvSpPr>
          <p:spPr bwMode="auto">
            <a:xfrm>
              <a:off x="787400" y="6639767"/>
              <a:ext cx="0" cy="28575"/>
            </a:xfrm>
            <a:prstGeom prst="line">
              <a:avLst/>
            </a:prstGeom>
            <a:noFill/>
            <a:ln w="2"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20" name="Line 265"/>
            <p:cNvSpPr>
              <a:spLocks noChangeShapeType="1"/>
            </p:cNvSpPr>
            <p:nvPr/>
          </p:nvSpPr>
          <p:spPr bwMode="auto">
            <a:xfrm>
              <a:off x="955675" y="6639767"/>
              <a:ext cx="0" cy="28575"/>
            </a:xfrm>
            <a:prstGeom prst="line">
              <a:avLst/>
            </a:prstGeom>
            <a:noFill/>
            <a:ln w="2"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21" name="Rectangle 266"/>
            <p:cNvSpPr>
              <a:spLocks noChangeArrowheads="1"/>
            </p:cNvSpPr>
            <p:nvPr/>
          </p:nvSpPr>
          <p:spPr bwMode="auto">
            <a:xfrm>
              <a:off x="823913" y="6669930"/>
              <a:ext cx="103965" cy="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500">
                  <a:solidFill>
                    <a:srgbClr val="000000"/>
                  </a:solidFill>
                  <a:latin typeface="MS Sans Serif"/>
                  <a:cs typeface="Arial" pitchFamily="34" charset="0"/>
                </a:rPr>
                <a:t>0.005</a:t>
              </a:r>
              <a:endParaRPr lang="en-US" sz="2400">
                <a:latin typeface="Arial" pitchFamily="34" charset="0"/>
                <a:cs typeface="Arial" pitchFamily="34" charset="0"/>
              </a:endParaRPr>
            </a:p>
          </p:txBody>
        </p:sp>
      </p:grpSp>
    </p:spTree>
    <p:extLst>
      <p:ext uri="{BB962C8B-B14F-4D97-AF65-F5344CB8AC3E}">
        <p14:creationId xmlns:p14="http://schemas.microsoft.com/office/powerpoint/2010/main" val="4218470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a:extLst>
              <a:ext uri="{FF2B5EF4-FFF2-40B4-BE49-F238E27FC236}">
                <a16:creationId xmlns:a16="http://schemas.microsoft.com/office/drawing/2014/main" id="{FA83D9C2-7E0D-462A-B5D3-FBC239C7FA2D}"/>
              </a:ext>
            </a:extLst>
          </p:cNvPr>
          <p:cNvSpPr txBox="1"/>
          <p:nvPr/>
        </p:nvSpPr>
        <p:spPr>
          <a:xfrm>
            <a:off x="6187184" y="5083573"/>
            <a:ext cx="4373313" cy="1200329"/>
          </a:xfrm>
          <a:prstGeom prst="rect">
            <a:avLst/>
          </a:prstGeom>
          <a:noFill/>
        </p:spPr>
        <p:txBody>
          <a:bodyPr wrap="square">
            <a:spAutoFit/>
          </a:bodyPr>
          <a:lstStyle/>
          <a:p>
            <a:pPr algn="just"/>
            <a:r>
              <a:rPr lang="en-GB" sz="1200" dirty="0">
                <a:latin typeface="Times new Roman" panose="02020603050405020304" pitchFamily="18" charset="0"/>
              </a:rPr>
              <a:t>Minimum Evolution </a:t>
            </a:r>
            <a:r>
              <a:rPr lang="en-GB" sz="1200" dirty="0">
                <a:latin typeface="Cambria" panose="02040503050406030204" pitchFamily="18" charset="0"/>
                <a:ea typeface="Cambria" panose="02040503050406030204" pitchFamily="18" charset="0"/>
              </a:rPr>
              <a:t>tree, based on the full p54 gene, showing the genetic relationships between the Nigeria 2019 (in blue) 2020 (in red) and 2021 (in green) ASF outbreak isolates and representatives of the known ASFV genotypes. The evolutionary distances were computed using the Kimura 2‐parameter method. Only the bootstrap values greater than 70% are shown.</a:t>
            </a:r>
            <a:endParaRPr lang="x-none" sz="1200" dirty="0">
              <a:latin typeface="Cambria" panose="02040503050406030204" pitchFamily="18" charset="0"/>
              <a:ea typeface="Cambria" panose="02040503050406030204" pitchFamily="18" charset="0"/>
            </a:endParaRPr>
          </a:p>
        </p:txBody>
      </p:sp>
      <p:grpSp>
        <p:nvGrpSpPr>
          <p:cNvPr id="458" name="Group 457">
            <a:extLst>
              <a:ext uri="{FF2B5EF4-FFF2-40B4-BE49-F238E27FC236}">
                <a16:creationId xmlns:a16="http://schemas.microsoft.com/office/drawing/2014/main" id="{CFE22231-1A4C-485F-AA34-DBE0CB566FAA}"/>
              </a:ext>
            </a:extLst>
          </p:cNvPr>
          <p:cNvGrpSpPr/>
          <p:nvPr/>
        </p:nvGrpSpPr>
        <p:grpSpPr>
          <a:xfrm>
            <a:off x="1847528" y="333376"/>
            <a:ext cx="3822192" cy="6477688"/>
            <a:chOff x="396875" y="693738"/>
            <a:chExt cx="2728789" cy="5112374"/>
          </a:xfrm>
        </p:grpSpPr>
        <p:sp>
          <p:nvSpPr>
            <p:cNvPr id="259" name="Rectangle 6">
              <a:extLst>
                <a:ext uri="{FF2B5EF4-FFF2-40B4-BE49-F238E27FC236}">
                  <a16:creationId xmlns:a16="http://schemas.microsoft.com/office/drawing/2014/main" id="{D5B7BC8D-EADA-4E18-9531-17326415874B}"/>
                </a:ext>
              </a:extLst>
            </p:cNvPr>
            <p:cNvSpPr>
              <a:spLocks noChangeArrowheads="1"/>
            </p:cNvSpPr>
            <p:nvPr/>
          </p:nvSpPr>
          <p:spPr bwMode="auto">
            <a:xfrm>
              <a:off x="1552575" y="693738"/>
              <a:ext cx="37766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Nig69 NUM424</a:t>
              </a:r>
              <a:endParaRPr lang="en-US" altLang="en-US" sz="2400"/>
            </a:p>
          </p:txBody>
        </p:sp>
        <p:sp>
          <p:nvSpPr>
            <p:cNvPr id="260" name="Line 7">
              <a:extLst>
                <a:ext uri="{FF2B5EF4-FFF2-40B4-BE49-F238E27FC236}">
                  <a16:creationId xmlns:a16="http://schemas.microsoft.com/office/drawing/2014/main" id="{4DECAC19-0309-4412-911B-CA4785D91E8F}"/>
                </a:ext>
              </a:extLst>
            </p:cNvPr>
            <p:cNvSpPr>
              <a:spLocks noChangeShapeType="1"/>
            </p:cNvSpPr>
            <p:nvPr/>
          </p:nvSpPr>
          <p:spPr bwMode="auto">
            <a:xfrm>
              <a:off x="1443038" y="72390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61" name="Rectangle 8">
              <a:extLst>
                <a:ext uri="{FF2B5EF4-FFF2-40B4-BE49-F238E27FC236}">
                  <a16:creationId xmlns:a16="http://schemas.microsoft.com/office/drawing/2014/main" id="{5ECC6C66-1497-4FF0-B890-CACCC73F8D68}"/>
                </a:ext>
              </a:extLst>
            </p:cNvPr>
            <p:cNvSpPr>
              <a:spLocks noChangeArrowheads="1"/>
            </p:cNvSpPr>
            <p:nvPr/>
          </p:nvSpPr>
          <p:spPr bwMode="auto">
            <a:xfrm>
              <a:off x="1552575" y="766763"/>
              <a:ext cx="41314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Nig71 DWK288T</a:t>
              </a:r>
              <a:endParaRPr lang="en-US" altLang="en-US" sz="2400"/>
            </a:p>
          </p:txBody>
        </p:sp>
        <p:sp>
          <p:nvSpPr>
            <p:cNvPr id="262" name="Line 9">
              <a:extLst>
                <a:ext uri="{FF2B5EF4-FFF2-40B4-BE49-F238E27FC236}">
                  <a16:creationId xmlns:a16="http://schemas.microsoft.com/office/drawing/2014/main" id="{4D8A5967-722A-4D32-AB23-953114C53C6D}"/>
                </a:ext>
              </a:extLst>
            </p:cNvPr>
            <p:cNvSpPr>
              <a:spLocks noChangeShapeType="1"/>
            </p:cNvSpPr>
            <p:nvPr/>
          </p:nvSpPr>
          <p:spPr bwMode="auto">
            <a:xfrm>
              <a:off x="1443038" y="79692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63" name="Rectangle 10">
              <a:extLst>
                <a:ext uri="{FF2B5EF4-FFF2-40B4-BE49-F238E27FC236}">
                  <a16:creationId xmlns:a16="http://schemas.microsoft.com/office/drawing/2014/main" id="{05875ED0-CE38-4269-91BD-CEBFC6EC45B9}"/>
                </a:ext>
              </a:extLst>
            </p:cNvPr>
            <p:cNvSpPr>
              <a:spLocks noChangeArrowheads="1"/>
            </p:cNvSpPr>
            <p:nvPr/>
          </p:nvSpPr>
          <p:spPr bwMode="auto">
            <a:xfrm>
              <a:off x="1552575" y="841376"/>
              <a:ext cx="278098"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Nig67 218I</a:t>
              </a:r>
              <a:endParaRPr lang="en-US" altLang="en-US" sz="2400"/>
            </a:p>
          </p:txBody>
        </p:sp>
        <p:sp>
          <p:nvSpPr>
            <p:cNvPr id="264" name="Line 11">
              <a:extLst>
                <a:ext uri="{FF2B5EF4-FFF2-40B4-BE49-F238E27FC236}">
                  <a16:creationId xmlns:a16="http://schemas.microsoft.com/office/drawing/2014/main" id="{ADCBDEF0-EA19-40A4-AA95-74FD7CFE8CD6}"/>
                </a:ext>
              </a:extLst>
            </p:cNvPr>
            <p:cNvSpPr>
              <a:spLocks noChangeShapeType="1"/>
            </p:cNvSpPr>
            <p:nvPr/>
          </p:nvSpPr>
          <p:spPr bwMode="auto">
            <a:xfrm>
              <a:off x="1443038" y="86995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65" name="Rectangle 12">
              <a:extLst>
                <a:ext uri="{FF2B5EF4-FFF2-40B4-BE49-F238E27FC236}">
                  <a16:creationId xmlns:a16="http://schemas.microsoft.com/office/drawing/2014/main" id="{439F232F-FAC8-421F-89CE-A1C4A2489ED7}"/>
                </a:ext>
              </a:extLst>
            </p:cNvPr>
            <p:cNvSpPr>
              <a:spLocks noChangeArrowheads="1"/>
            </p:cNvSpPr>
            <p:nvPr/>
          </p:nvSpPr>
          <p:spPr bwMode="auto">
            <a:xfrm>
              <a:off x="1552575" y="914401"/>
              <a:ext cx="29297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Nig65 217B</a:t>
              </a:r>
              <a:endParaRPr lang="en-US" altLang="en-US" sz="2400"/>
            </a:p>
          </p:txBody>
        </p:sp>
        <p:sp>
          <p:nvSpPr>
            <p:cNvPr id="266" name="Line 13">
              <a:extLst>
                <a:ext uri="{FF2B5EF4-FFF2-40B4-BE49-F238E27FC236}">
                  <a16:creationId xmlns:a16="http://schemas.microsoft.com/office/drawing/2014/main" id="{E1955433-468A-409B-9697-B2C76D7A8995}"/>
                </a:ext>
              </a:extLst>
            </p:cNvPr>
            <p:cNvSpPr>
              <a:spLocks noChangeShapeType="1"/>
            </p:cNvSpPr>
            <p:nvPr/>
          </p:nvSpPr>
          <p:spPr bwMode="auto">
            <a:xfrm>
              <a:off x="1443038" y="94297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67" name="Rectangle 14">
              <a:extLst>
                <a:ext uri="{FF2B5EF4-FFF2-40B4-BE49-F238E27FC236}">
                  <a16:creationId xmlns:a16="http://schemas.microsoft.com/office/drawing/2014/main" id="{D95B68D5-9639-47A7-8C38-2E7FFAD29987}"/>
                </a:ext>
              </a:extLst>
            </p:cNvPr>
            <p:cNvSpPr>
              <a:spLocks noChangeArrowheads="1"/>
            </p:cNvSpPr>
            <p:nvPr/>
          </p:nvSpPr>
          <p:spPr bwMode="auto">
            <a:xfrm>
              <a:off x="1552575" y="987426"/>
              <a:ext cx="28153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Nig64 GW2</a:t>
              </a:r>
              <a:endParaRPr lang="en-US" altLang="en-US" sz="2400"/>
            </a:p>
          </p:txBody>
        </p:sp>
        <p:sp>
          <p:nvSpPr>
            <p:cNvPr id="268" name="Line 15">
              <a:extLst>
                <a:ext uri="{FF2B5EF4-FFF2-40B4-BE49-F238E27FC236}">
                  <a16:creationId xmlns:a16="http://schemas.microsoft.com/office/drawing/2014/main" id="{13D86985-5054-479B-8CC6-7BC7229D35A0}"/>
                </a:ext>
              </a:extLst>
            </p:cNvPr>
            <p:cNvSpPr>
              <a:spLocks noChangeShapeType="1"/>
            </p:cNvSpPr>
            <p:nvPr/>
          </p:nvSpPr>
          <p:spPr bwMode="auto">
            <a:xfrm>
              <a:off x="1443038" y="101600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69" name="Rectangle 16">
              <a:extLst>
                <a:ext uri="{FF2B5EF4-FFF2-40B4-BE49-F238E27FC236}">
                  <a16:creationId xmlns:a16="http://schemas.microsoft.com/office/drawing/2014/main" id="{FC6F51F8-6019-427F-98FC-6648C14DE557}"/>
                </a:ext>
              </a:extLst>
            </p:cNvPr>
            <p:cNvSpPr>
              <a:spLocks noChangeArrowheads="1"/>
            </p:cNvSpPr>
            <p:nvPr/>
          </p:nvSpPr>
          <p:spPr bwMode="auto">
            <a:xfrm>
              <a:off x="1552575" y="1060451"/>
              <a:ext cx="325020"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Nig58 SH383</a:t>
              </a:r>
              <a:endParaRPr lang="en-US" altLang="en-US" sz="2400"/>
            </a:p>
          </p:txBody>
        </p:sp>
        <p:sp>
          <p:nvSpPr>
            <p:cNvPr id="270" name="Line 17">
              <a:extLst>
                <a:ext uri="{FF2B5EF4-FFF2-40B4-BE49-F238E27FC236}">
                  <a16:creationId xmlns:a16="http://schemas.microsoft.com/office/drawing/2014/main" id="{A7DF636A-421C-4C62-8DE3-C9B79BB2EDCA}"/>
                </a:ext>
              </a:extLst>
            </p:cNvPr>
            <p:cNvSpPr>
              <a:spLocks noChangeShapeType="1"/>
            </p:cNvSpPr>
            <p:nvPr/>
          </p:nvSpPr>
          <p:spPr bwMode="auto">
            <a:xfrm>
              <a:off x="1443038" y="1090613"/>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71" name="Rectangle 18">
              <a:extLst>
                <a:ext uri="{FF2B5EF4-FFF2-40B4-BE49-F238E27FC236}">
                  <a16:creationId xmlns:a16="http://schemas.microsoft.com/office/drawing/2014/main" id="{00C4B3E7-8595-4E29-9F03-FBC8A919F6D8}"/>
                </a:ext>
              </a:extLst>
            </p:cNvPr>
            <p:cNvSpPr>
              <a:spLocks noChangeArrowheads="1"/>
            </p:cNvSpPr>
            <p:nvPr/>
          </p:nvSpPr>
          <p:spPr bwMode="auto">
            <a:xfrm>
              <a:off x="1552575" y="1133476"/>
              <a:ext cx="3273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Nig40 CD653</a:t>
              </a:r>
              <a:endParaRPr lang="en-US" altLang="en-US" sz="2400"/>
            </a:p>
          </p:txBody>
        </p:sp>
        <p:sp>
          <p:nvSpPr>
            <p:cNvPr id="272" name="Line 19">
              <a:extLst>
                <a:ext uri="{FF2B5EF4-FFF2-40B4-BE49-F238E27FC236}">
                  <a16:creationId xmlns:a16="http://schemas.microsoft.com/office/drawing/2014/main" id="{D2A80723-9E37-400B-9D78-903FF9C3804F}"/>
                </a:ext>
              </a:extLst>
            </p:cNvPr>
            <p:cNvSpPr>
              <a:spLocks noChangeShapeType="1"/>
            </p:cNvSpPr>
            <p:nvPr/>
          </p:nvSpPr>
          <p:spPr bwMode="auto">
            <a:xfrm>
              <a:off x="1443038" y="1163638"/>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73" name="Rectangle 20">
              <a:extLst>
                <a:ext uri="{FF2B5EF4-FFF2-40B4-BE49-F238E27FC236}">
                  <a16:creationId xmlns:a16="http://schemas.microsoft.com/office/drawing/2014/main" id="{3DD29243-9220-4165-89F8-3C628236059C}"/>
                </a:ext>
              </a:extLst>
            </p:cNvPr>
            <p:cNvSpPr>
              <a:spLocks noChangeArrowheads="1"/>
            </p:cNvSpPr>
            <p:nvPr/>
          </p:nvSpPr>
          <p:spPr bwMode="auto">
            <a:xfrm>
              <a:off x="1552575" y="1208088"/>
              <a:ext cx="26665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Nig37 AK5</a:t>
              </a:r>
              <a:endParaRPr lang="en-US" altLang="en-US" sz="2400"/>
            </a:p>
          </p:txBody>
        </p:sp>
        <p:sp>
          <p:nvSpPr>
            <p:cNvPr id="274" name="Line 21">
              <a:extLst>
                <a:ext uri="{FF2B5EF4-FFF2-40B4-BE49-F238E27FC236}">
                  <a16:creationId xmlns:a16="http://schemas.microsoft.com/office/drawing/2014/main" id="{32336053-2E7F-4194-9F6D-6E48D841569B}"/>
                </a:ext>
              </a:extLst>
            </p:cNvPr>
            <p:cNvSpPr>
              <a:spLocks noChangeShapeType="1"/>
            </p:cNvSpPr>
            <p:nvPr/>
          </p:nvSpPr>
          <p:spPr bwMode="auto">
            <a:xfrm>
              <a:off x="1443038" y="1236663"/>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75" name="Rectangle 22">
              <a:extLst>
                <a:ext uri="{FF2B5EF4-FFF2-40B4-BE49-F238E27FC236}">
                  <a16:creationId xmlns:a16="http://schemas.microsoft.com/office/drawing/2014/main" id="{7ECA41F4-88BC-4963-9AD1-262510F24EB7}"/>
                </a:ext>
              </a:extLst>
            </p:cNvPr>
            <p:cNvSpPr>
              <a:spLocks noChangeArrowheads="1"/>
            </p:cNvSpPr>
            <p:nvPr/>
          </p:nvSpPr>
          <p:spPr bwMode="auto">
            <a:xfrm>
              <a:off x="1552575" y="1281113"/>
              <a:ext cx="3376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Nig36 Kaf164</a:t>
              </a:r>
              <a:endParaRPr lang="en-US" altLang="en-US" sz="2400"/>
            </a:p>
          </p:txBody>
        </p:sp>
        <p:sp>
          <p:nvSpPr>
            <p:cNvPr id="276" name="Line 23">
              <a:extLst>
                <a:ext uri="{FF2B5EF4-FFF2-40B4-BE49-F238E27FC236}">
                  <a16:creationId xmlns:a16="http://schemas.microsoft.com/office/drawing/2014/main" id="{1A53CEAC-3488-4174-B3CD-2461628CA0AD}"/>
                </a:ext>
              </a:extLst>
            </p:cNvPr>
            <p:cNvSpPr>
              <a:spLocks noChangeShapeType="1"/>
            </p:cNvSpPr>
            <p:nvPr/>
          </p:nvSpPr>
          <p:spPr bwMode="auto">
            <a:xfrm>
              <a:off x="1443038" y="1309688"/>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77" name="Rectangle 24">
              <a:extLst>
                <a:ext uri="{FF2B5EF4-FFF2-40B4-BE49-F238E27FC236}">
                  <a16:creationId xmlns:a16="http://schemas.microsoft.com/office/drawing/2014/main" id="{175A867E-2EB4-4904-BD5B-FC40956AF645}"/>
                </a:ext>
              </a:extLst>
            </p:cNvPr>
            <p:cNvSpPr>
              <a:spLocks noChangeArrowheads="1"/>
            </p:cNvSpPr>
            <p:nvPr/>
          </p:nvSpPr>
          <p:spPr bwMode="auto">
            <a:xfrm>
              <a:off x="1552575" y="1354138"/>
              <a:ext cx="3376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Nig35 Kaf253</a:t>
              </a:r>
              <a:endParaRPr lang="en-US" altLang="en-US" sz="2400"/>
            </a:p>
          </p:txBody>
        </p:sp>
        <p:sp>
          <p:nvSpPr>
            <p:cNvPr id="278" name="Line 25">
              <a:extLst>
                <a:ext uri="{FF2B5EF4-FFF2-40B4-BE49-F238E27FC236}">
                  <a16:creationId xmlns:a16="http://schemas.microsoft.com/office/drawing/2014/main" id="{FBE6B954-E8F3-487C-A82A-ECAF1CD918A0}"/>
                </a:ext>
              </a:extLst>
            </p:cNvPr>
            <p:cNvSpPr>
              <a:spLocks noChangeShapeType="1"/>
            </p:cNvSpPr>
            <p:nvPr/>
          </p:nvSpPr>
          <p:spPr bwMode="auto">
            <a:xfrm>
              <a:off x="1443038" y="138430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79" name="Rectangle 26">
              <a:extLst>
                <a:ext uri="{FF2B5EF4-FFF2-40B4-BE49-F238E27FC236}">
                  <a16:creationId xmlns:a16="http://schemas.microsoft.com/office/drawing/2014/main" id="{3B1C3C28-FECA-4304-A278-3FA4B97C0C65}"/>
                </a:ext>
              </a:extLst>
            </p:cNvPr>
            <p:cNvSpPr>
              <a:spLocks noChangeArrowheads="1"/>
            </p:cNvSpPr>
            <p:nvPr/>
          </p:nvSpPr>
          <p:spPr bwMode="auto">
            <a:xfrm>
              <a:off x="1552575" y="1427163"/>
              <a:ext cx="26093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Nig29 Og2</a:t>
              </a:r>
              <a:endParaRPr lang="en-US" altLang="en-US" sz="2400"/>
            </a:p>
          </p:txBody>
        </p:sp>
        <p:sp>
          <p:nvSpPr>
            <p:cNvPr id="280" name="Line 27">
              <a:extLst>
                <a:ext uri="{FF2B5EF4-FFF2-40B4-BE49-F238E27FC236}">
                  <a16:creationId xmlns:a16="http://schemas.microsoft.com/office/drawing/2014/main" id="{8B6BD7BA-4CC7-4BDC-A7F0-40E9B130577E}"/>
                </a:ext>
              </a:extLst>
            </p:cNvPr>
            <p:cNvSpPr>
              <a:spLocks noChangeShapeType="1"/>
            </p:cNvSpPr>
            <p:nvPr/>
          </p:nvSpPr>
          <p:spPr bwMode="auto">
            <a:xfrm>
              <a:off x="1443038" y="145732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81" name="Rectangle 28">
              <a:extLst>
                <a:ext uri="{FF2B5EF4-FFF2-40B4-BE49-F238E27FC236}">
                  <a16:creationId xmlns:a16="http://schemas.microsoft.com/office/drawing/2014/main" id="{0E79E48D-3558-414D-BC74-CCAEF6782385}"/>
                </a:ext>
              </a:extLst>
            </p:cNvPr>
            <p:cNvSpPr>
              <a:spLocks noChangeArrowheads="1"/>
            </p:cNvSpPr>
            <p:nvPr/>
          </p:nvSpPr>
          <p:spPr bwMode="auto">
            <a:xfrm>
              <a:off x="1552575" y="1500188"/>
              <a:ext cx="32387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Nig11 KFC41</a:t>
              </a:r>
              <a:endParaRPr lang="en-US" altLang="en-US" sz="2400"/>
            </a:p>
          </p:txBody>
        </p:sp>
        <p:sp>
          <p:nvSpPr>
            <p:cNvPr id="282" name="Line 29">
              <a:extLst>
                <a:ext uri="{FF2B5EF4-FFF2-40B4-BE49-F238E27FC236}">
                  <a16:creationId xmlns:a16="http://schemas.microsoft.com/office/drawing/2014/main" id="{0B28E95D-7D54-4EC3-8C36-9080D7DE7991}"/>
                </a:ext>
              </a:extLst>
            </p:cNvPr>
            <p:cNvSpPr>
              <a:spLocks noChangeShapeType="1"/>
            </p:cNvSpPr>
            <p:nvPr/>
          </p:nvSpPr>
          <p:spPr bwMode="auto">
            <a:xfrm>
              <a:off x="1443038" y="153035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83" name="Rectangle 30">
              <a:extLst>
                <a:ext uri="{FF2B5EF4-FFF2-40B4-BE49-F238E27FC236}">
                  <a16:creationId xmlns:a16="http://schemas.microsoft.com/office/drawing/2014/main" id="{8CD71D39-82FA-4199-9F15-6D43DA5E4129}"/>
                </a:ext>
              </a:extLst>
            </p:cNvPr>
            <p:cNvSpPr>
              <a:spLocks noChangeArrowheads="1"/>
            </p:cNvSpPr>
            <p:nvPr/>
          </p:nvSpPr>
          <p:spPr bwMode="auto">
            <a:xfrm>
              <a:off x="1552575" y="1574801"/>
              <a:ext cx="381097"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Nig10 DWK286</a:t>
              </a:r>
              <a:endParaRPr lang="en-US" altLang="en-US" sz="2400"/>
            </a:p>
          </p:txBody>
        </p:sp>
        <p:sp>
          <p:nvSpPr>
            <p:cNvPr id="284" name="Line 31">
              <a:extLst>
                <a:ext uri="{FF2B5EF4-FFF2-40B4-BE49-F238E27FC236}">
                  <a16:creationId xmlns:a16="http://schemas.microsoft.com/office/drawing/2014/main" id="{F9E15F36-C61E-4B51-8277-B89FC334F9DD}"/>
                </a:ext>
              </a:extLst>
            </p:cNvPr>
            <p:cNvSpPr>
              <a:spLocks noChangeShapeType="1"/>
            </p:cNvSpPr>
            <p:nvPr/>
          </p:nvSpPr>
          <p:spPr bwMode="auto">
            <a:xfrm>
              <a:off x="1443038" y="160337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85" name="Rectangle 32">
              <a:extLst>
                <a:ext uri="{FF2B5EF4-FFF2-40B4-BE49-F238E27FC236}">
                  <a16:creationId xmlns:a16="http://schemas.microsoft.com/office/drawing/2014/main" id="{84472E88-CB17-420D-B56C-10583C776AF4}"/>
                </a:ext>
              </a:extLst>
            </p:cNvPr>
            <p:cNvSpPr>
              <a:spLocks noChangeArrowheads="1"/>
            </p:cNvSpPr>
            <p:nvPr/>
          </p:nvSpPr>
          <p:spPr bwMode="auto">
            <a:xfrm>
              <a:off x="1552575" y="1647826"/>
              <a:ext cx="295265"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Nig3 CR58T</a:t>
              </a:r>
              <a:endParaRPr lang="en-US" altLang="en-US" sz="2400"/>
            </a:p>
          </p:txBody>
        </p:sp>
        <p:sp>
          <p:nvSpPr>
            <p:cNvPr id="286" name="Line 33">
              <a:extLst>
                <a:ext uri="{FF2B5EF4-FFF2-40B4-BE49-F238E27FC236}">
                  <a16:creationId xmlns:a16="http://schemas.microsoft.com/office/drawing/2014/main" id="{2A3B88A9-D91C-4FBB-9A3C-75F7C8004133}"/>
                </a:ext>
              </a:extLst>
            </p:cNvPr>
            <p:cNvSpPr>
              <a:spLocks noChangeShapeType="1"/>
            </p:cNvSpPr>
            <p:nvPr/>
          </p:nvSpPr>
          <p:spPr bwMode="auto">
            <a:xfrm>
              <a:off x="1443038" y="167640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87" name="Rectangle 34">
              <a:extLst>
                <a:ext uri="{FF2B5EF4-FFF2-40B4-BE49-F238E27FC236}">
                  <a16:creationId xmlns:a16="http://schemas.microsoft.com/office/drawing/2014/main" id="{F3EA030C-E685-43F4-8FFD-D0C2D44B71BB}"/>
                </a:ext>
              </a:extLst>
            </p:cNvPr>
            <p:cNvSpPr>
              <a:spLocks noChangeArrowheads="1"/>
            </p:cNvSpPr>
            <p:nvPr/>
          </p:nvSpPr>
          <p:spPr bwMode="auto">
            <a:xfrm>
              <a:off x="1552575" y="1720851"/>
              <a:ext cx="295265"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Nig2 CR65T</a:t>
              </a:r>
              <a:endParaRPr lang="en-US" altLang="en-US" sz="2400"/>
            </a:p>
          </p:txBody>
        </p:sp>
        <p:sp>
          <p:nvSpPr>
            <p:cNvPr id="288" name="Line 35">
              <a:extLst>
                <a:ext uri="{FF2B5EF4-FFF2-40B4-BE49-F238E27FC236}">
                  <a16:creationId xmlns:a16="http://schemas.microsoft.com/office/drawing/2014/main" id="{8E4C360A-D38D-43C4-A877-8C8490663101}"/>
                </a:ext>
              </a:extLst>
            </p:cNvPr>
            <p:cNvSpPr>
              <a:spLocks noChangeShapeType="1"/>
            </p:cNvSpPr>
            <p:nvPr/>
          </p:nvSpPr>
          <p:spPr bwMode="auto">
            <a:xfrm>
              <a:off x="1443038" y="1751013"/>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89" name="Rectangle 36">
              <a:extLst>
                <a:ext uri="{FF2B5EF4-FFF2-40B4-BE49-F238E27FC236}">
                  <a16:creationId xmlns:a16="http://schemas.microsoft.com/office/drawing/2014/main" id="{692F6AA8-945B-4DC5-A4E5-ABA1C64DFB81}"/>
                </a:ext>
              </a:extLst>
            </p:cNvPr>
            <p:cNvSpPr>
              <a:spLocks noChangeArrowheads="1"/>
            </p:cNvSpPr>
            <p:nvPr/>
          </p:nvSpPr>
          <p:spPr bwMode="auto">
            <a:xfrm>
              <a:off x="1457325" y="1793876"/>
              <a:ext cx="39826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 (KT150945)</a:t>
              </a:r>
              <a:endParaRPr lang="en-US" altLang="en-US" sz="2400"/>
            </a:p>
          </p:txBody>
        </p:sp>
        <p:sp>
          <p:nvSpPr>
            <p:cNvPr id="290" name="Line 37">
              <a:extLst>
                <a:ext uri="{FF2B5EF4-FFF2-40B4-BE49-F238E27FC236}">
                  <a16:creationId xmlns:a16="http://schemas.microsoft.com/office/drawing/2014/main" id="{0399BE6E-C239-4BD8-9880-04744753070C}"/>
                </a:ext>
              </a:extLst>
            </p:cNvPr>
            <p:cNvSpPr>
              <a:spLocks noChangeShapeType="1"/>
            </p:cNvSpPr>
            <p:nvPr/>
          </p:nvSpPr>
          <p:spPr bwMode="auto">
            <a:xfrm>
              <a:off x="1443038" y="1824038"/>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91" name="Rectangle 38">
              <a:extLst>
                <a:ext uri="{FF2B5EF4-FFF2-40B4-BE49-F238E27FC236}">
                  <a16:creationId xmlns:a16="http://schemas.microsoft.com/office/drawing/2014/main" id="{CB7140FE-C7DA-4CFA-8DDC-640388BC9CDB}"/>
                </a:ext>
              </a:extLst>
            </p:cNvPr>
            <p:cNvSpPr>
              <a:spLocks noChangeArrowheads="1"/>
            </p:cNvSpPr>
            <p:nvPr/>
          </p:nvSpPr>
          <p:spPr bwMode="auto">
            <a:xfrm>
              <a:off x="1457325" y="1866901"/>
              <a:ext cx="39826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 (KT150960)</a:t>
              </a:r>
              <a:endParaRPr lang="en-US" altLang="en-US" sz="2400"/>
            </a:p>
          </p:txBody>
        </p:sp>
        <p:sp>
          <p:nvSpPr>
            <p:cNvPr id="292" name="Freeform 39">
              <a:extLst>
                <a:ext uri="{FF2B5EF4-FFF2-40B4-BE49-F238E27FC236}">
                  <a16:creationId xmlns:a16="http://schemas.microsoft.com/office/drawing/2014/main" id="{850ADF71-9887-466C-9518-A57A98F126C1}"/>
                </a:ext>
              </a:extLst>
            </p:cNvPr>
            <p:cNvSpPr>
              <a:spLocks/>
            </p:cNvSpPr>
            <p:nvPr/>
          </p:nvSpPr>
          <p:spPr bwMode="auto">
            <a:xfrm>
              <a:off x="1435100" y="1320801"/>
              <a:ext cx="0" cy="576263"/>
            </a:xfrm>
            <a:custGeom>
              <a:avLst/>
              <a:gdLst>
                <a:gd name="T0" fmla="*/ 0 h 363"/>
                <a:gd name="T1" fmla="*/ 363 h 363"/>
                <a:gd name="T2" fmla="*/ 363 h 363"/>
              </a:gdLst>
              <a:ahLst/>
              <a:cxnLst>
                <a:cxn ang="0">
                  <a:pos x="0" y="T0"/>
                </a:cxn>
                <a:cxn ang="0">
                  <a:pos x="0" y="T1"/>
                </a:cxn>
                <a:cxn ang="0">
                  <a:pos x="0" y="T2"/>
                </a:cxn>
              </a:cxnLst>
              <a:rect l="0" t="0" r="r" b="b"/>
              <a:pathLst>
                <a:path h="363">
                  <a:moveTo>
                    <a:pt x="0" y="0"/>
                  </a:moveTo>
                  <a:lnTo>
                    <a:pt x="0" y="363"/>
                  </a:lnTo>
                  <a:lnTo>
                    <a:pt x="0" y="363"/>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93" name="Rectangle 40">
              <a:extLst>
                <a:ext uri="{FF2B5EF4-FFF2-40B4-BE49-F238E27FC236}">
                  <a16:creationId xmlns:a16="http://schemas.microsoft.com/office/drawing/2014/main" id="{1D9DE4EB-61C6-4822-BF02-DBD16E0F7A8D}"/>
                </a:ext>
              </a:extLst>
            </p:cNvPr>
            <p:cNvSpPr>
              <a:spLocks noChangeArrowheads="1"/>
            </p:cNvSpPr>
            <p:nvPr/>
          </p:nvSpPr>
          <p:spPr bwMode="auto">
            <a:xfrm>
              <a:off x="1457325" y="1941513"/>
              <a:ext cx="39826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 (KT150962)</a:t>
              </a:r>
              <a:endParaRPr lang="en-US" altLang="en-US" sz="2400"/>
            </a:p>
          </p:txBody>
        </p:sp>
        <p:sp>
          <p:nvSpPr>
            <p:cNvPr id="294" name="Freeform 41">
              <a:extLst>
                <a:ext uri="{FF2B5EF4-FFF2-40B4-BE49-F238E27FC236}">
                  <a16:creationId xmlns:a16="http://schemas.microsoft.com/office/drawing/2014/main" id="{83B8C031-F5B2-4ECA-A890-6E325C1F7ACA}"/>
                </a:ext>
              </a:extLst>
            </p:cNvPr>
            <p:cNvSpPr>
              <a:spLocks/>
            </p:cNvSpPr>
            <p:nvPr/>
          </p:nvSpPr>
          <p:spPr bwMode="auto">
            <a:xfrm>
              <a:off x="1435100" y="1357313"/>
              <a:ext cx="0" cy="612775"/>
            </a:xfrm>
            <a:custGeom>
              <a:avLst/>
              <a:gdLst>
                <a:gd name="T0" fmla="*/ 0 h 386"/>
                <a:gd name="T1" fmla="*/ 386 h 386"/>
                <a:gd name="T2" fmla="*/ 386 h 386"/>
              </a:gdLst>
              <a:ahLst/>
              <a:cxnLst>
                <a:cxn ang="0">
                  <a:pos x="0" y="T0"/>
                </a:cxn>
                <a:cxn ang="0">
                  <a:pos x="0" y="T1"/>
                </a:cxn>
                <a:cxn ang="0">
                  <a:pos x="0" y="T2"/>
                </a:cxn>
              </a:cxnLst>
              <a:rect l="0" t="0" r="r" b="b"/>
              <a:pathLst>
                <a:path h="386">
                  <a:moveTo>
                    <a:pt x="0" y="0"/>
                  </a:moveTo>
                  <a:lnTo>
                    <a:pt x="0" y="386"/>
                  </a:lnTo>
                  <a:lnTo>
                    <a:pt x="0" y="386"/>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95" name="Rectangle 42">
              <a:extLst>
                <a:ext uri="{FF2B5EF4-FFF2-40B4-BE49-F238E27FC236}">
                  <a16:creationId xmlns:a16="http://schemas.microsoft.com/office/drawing/2014/main" id="{79C3B204-090E-440E-AFDF-9169EF82D06B}"/>
                </a:ext>
              </a:extLst>
            </p:cNvPr>
            <p:cNvSpPr>
              <a:spLocks noChangeArrowheads="1"/>
            </p:cNvSpPr>
            <p:nvPr/>
          </p:nvSpPr>
          <p:spPr bwMode="auto">
            <a:xfrm>
              <a:off x="1457325" y="2014538"/>
              <a:ext cx="39826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 (KT961350)</a:t>
              </a:r>
              <a:endParaRPr lang="en-US" altLang="en-US" sz="2400"/>
            </a:p>
          </p:txBody>
        </p:sp>
        <p:sp>
          <p:nvSpPr>
            <p:cNvPr id="296" name="Freeform 43">
              <a:extLst>
                <a:ext uri="{FF2B5EF4-FFF2-40B4-BE49-F238E27FC236}">
                  <a16:creationId xmlns:a16="http://schemas.microsoft.com/office/drawing/2014/main" id="{62FDFFE2-3DB5-4006-993B-8E3B6F8796C9}"/>
                </a:ext>
              </a:extLst>
            </p:cNvPr>
            <p:cNvSpPr>
              <a:spLocks/>
            </p:cNvSpPr>
            <p:nvPr/>
          </p:nvSpPr>
          <p:spPr bwMode="auto">
            <a:xfrm>
              <a:off x="1435100" y="1393826"/>
              <a:ext cx="0" cy="649288"/>
            </a:xfrm>
            <a:custGeom>
              <a:avLst/>
              <a:gdLst>
                <a:gd name="T0" fmla="*/ 0 h 409"/>
                <a:gd name="T1" fmla="*/ 409 h 409"/>
                <a:gd name="T2" fmla="*/ 409 h 409"/>
              </a:gdLst>
              <a:ahLst/>
              <a:cxnLst>
                <a:cxn ang="0">
                  <a:pos x="0" y="T0"/>
                </a:cxn>
                <a:cxn ang="0">
                  <a:pos x="0" y="T1"/>
                </a:cxn>
                <a:cxn ang="0">
                  <a:pos x="0" y="T2"/>
                </a:cxn>
              </a:cxnLst>
              <a:rect l="0" t="0" r="r" b="b"/>
              <a:pathLst>
                <a:path h="409">
                  <a:moveTo>
                    <a:pt x="0" y="0"/>
                  </a:moveTo>
                  <a:lnTo>
                    <a:pt x="0" y="409"/>
                  </a:lnTo>
                  <a:lnTo>
                    <a:pt x="0" y="409"/>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97" name="Rectangle 44">
              <a:extLst>
                <a:ext uri="{FF2B5EF4-FFF2-40B4-BE49-F238E27FC236}">
                  <a16:creationId xmlns:a16="http://schemas.microsoft.com/office/drawing/2014/main" id="{9835BA98-0FE9-4E1A-ADEE-100BD06B5467}"/>
                </a:ext>
              </a:extLst>
            </p:cNvPr>
            <p:cNvSpPr>
              <a:spLocks noChangeArrowheads="1"/>
            </p:cNvSpPr>
            <p:nvPr/>
          </p:nvSpPr>
          <p:spPr bwMode="auto">
            <a:xfrm>
              <a:off x="1457325" y="2087563"/>
              <a:ext cx="57679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ANG70 (EU874327) GIa</a:t>
              </a:r>
              <a:endParaRPr lang="en-US" altLang="en-US" sz="2400"/>
            </a:p>
          </p:txBody>
        </p:sp>
        <p:sp>
          <p:nvSpPr>
            <p:cNvPr id="298" name="Freeform 45">
              <a:extLst>
                <a:ext uri="{FF2B5EF4-FFF2-40B4-BE49-F238E27FC236}">
                  <a16:creationId xmlns:a16="http://schemas.microsoft.com/office/drawing/2014/main" id="{463E8871-8FA5-406E-9293-5C4D7AD7D864}"/>
                </a:ext>
              </a:extLst>
            </p:cNvPr>
            <p:cNvSpPr>
              <a:spLocks/>
            </p:cNvSpPr>
            <p:nvPr/>
          </p:nvSpPr>
          <p:spPr bwMode="auto">
            <a:xfrm>
              <a:off x="1435100" y="1431926"/>
              <a:ext cx="0" cy="685800"/>
            </a:xfrm>
            <a:custGeom>
              <a:avLst/>
              <a:gdLst>
                <a:gd name="T0" fmla="*/ 0 h 432"/>
                <a:gd name="T1" fmla="*/ 432 h 432"/>
                <a:gd name="T2" fmla="*/ 432 h 432"/>
              </a:gdLst>
              <a:ahLst/>
              <a:cxnLst>
                <a:cxn ang="0">
                  <a:pos x="0" y="T0"/>
                </a:cxn>
                <a:cxn ang="0">
                  <a:pos x="0" y="T1"/>
                </a:cxn>
                <a:cxn ang="0">
                  <a:pos x="0" y="T2"/>
                </a:cxn>
              </a:cxnLst>
              <a:rect l="0" t="0" r="r" b="b"/>
              <a:pathLst>
                <a:path h="432">
                  <a:moveTo>
                    <a:pt x="0" y="0"/>
                  </a:moveTo>
                  <a:lnTo>
                    <a:pt x="0" y="432"/>
                  </a:lnTo>
                  <a:lnTo>
                    <a:pt x="0" y="432"/>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99" name="Rectangle 46">
              <a:extLst>
                <a:ext uri="{FF2B5EF4-FFF2-40B4-BE49-F238E27FC236}">
                  <a16:creationId xmlns:a16="http://schemas.microsoft.com/office/drawing/2014/main" id="{D1569E59-7B6B-4EA4-B173-85DE513A2B3D}"/>
                </a:ext>
              </a:extLst>
            </p:cNvPr>
            <p:cNvSpPr>
              <a:spLocks noChangeArrowheads="1"/>
            </p:cNvSpPr>
            <p:nvPr/>
          </p:nvSpPr>
          <p:spPr bwMode="auto">
            <a:xfrm>
              <a:off x="1457325" y="2160588"/>
              <a:ext cx="588241"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Brazil78 (FJ238535) GIa</a:t>
              </a:r>
              <a:endParaRPr lang="en-US" altLang="en-US" sz="2400"/>
            </a:p>
          </p:txBody>
        </p:sp>
        <p:sp>
          <p:nvSpPr>
            <p:cNvPr id="300" name="Freeform 47">
              <a:extLst>
                <a:ext uri="{FF2B5EF4-FFF2-40B4-BE49-F238E27FC236}">
                  <a16:creationId xmlns:a16="http://schemas.microsoft.com/office/drawing/2014/main" id="{7D2DD678-D500-4FBE-B5C3-000A9C055923}"/>
                </a:ext>
              </a:extLst>
            </p:cNvPr>
            <p:cNvSpPr>
              <a:spLocks/>
            </p:cNvSpPr>
            <p:nvPr/>
          </p:nvSpPr>
          <p:spPr bwMode="auto">
            <a:xfrm>
              <a:off x="1435100" y="1468438"/>
              <a:ext cx="0" cy="722313"/>
            </a:xfrm>
            <a:custGeom>
              <a:avLst/>
              <a:gdLst>
                <a:gd name="T0" fmla="*/ 0 h 455"/>
                <a:gd name="T1" fmla="*/ 455 h 455"/>
                <a:gd name="T2" fmla="*/ 455 h 455"/>
              </a:gdLst>
              <a:ahLst/>
              <a:cxnLst>
                <a:cxn ang="0">
                  <a:pos x="0" y="T0"/>
                </a:cxn>
                <a:cxn ang="0">
                  <a:pos x="0" y="T1"/>
                </a:cxn>
                <a:cxn ang="0">
                  <a:pos x="0" y="T2"/>
                </a:cxn>
              </a:cxnLst>
              <a:rect l="0" t="0" r="r" b="b"/>
              <a:pathLst>
                <a:path h="455">
                  <a:moveTo>
                    <a:pt x="0" y="0"/>
                  </a:moveTo>
                  <a:lnTo>
                    <a:pt x="0" y="455"/>
                  </a:lnTo>
                  <a:lnTo>
                    <a:pt x="0" y="455"/>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01" name="Rectangle 48">
              <a:extLst>
                <a:ext uri="{FF2B5EF4-FFF2-40B4-BE49-F238E27FC236}">
                  <a16:creationId xmlns:a16="http://schemas.microsoft.com/office/drawing/2014/main" id="{5A1D80B2-1732-4BAA-9390-1FF61F23C07F}"/>
                </a:ext>
              </a:extLst>
            </p:cNvPr>
            <p:cNvSpPr>
              <a:spLocks noChangeArrowheads="1"/>
            </p:cNvSpPr>
            <p:nvPr/>
          </p:nvSpPr>
          <p:spPr bwMode="auto">
            <a:xfrm>
              <a:off x="1457325" y="2233613"/>
              <a:ext cx="691240"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dirty="0">
                  <a:solidFill>
                    <a:srgbClr val="000000"/>
                  </a:solidFill>
                  <a:latin typeface="Cambria" panose="02040503050406030204" pitchFamily="18" charset="0"/>
                </a:rPr>
                <a:t> OURT 88/3 (AM712240) </a:t>
              </a:r>
              <a:r>
                <a:rPr lang="en-US" altLang="en-US" sz="600" dirty="0" err="1">
                  <a:solidFill>
                    <a:srgbClr val="000000"/>
                  </a:solidFill>
                  <a:latin typeface="Cambria" panose="02040503050406030204" pitchFamily="18" charset="0"/>
                </a:rPr>
                <a:t>GIa</a:t>
              </a:r>
              <a:endParaRPr lang="en-US" altLang="en-US" sz="2400" dirty="0"/>
            </a:p>
          </p:txBody>
        </p:sp>
        <p:sp>
          <p:nvSpPr>
            <p:cNvPr id="302" name="Freeform 49">
              <a:extLst>
                <a:ext uri="{FF2B5EF4-FFF2-40B4-BE49-F238E27FC236}">
                  <a16:creationId xmlns:a16="http://schemas.microsoft.com/office/drawing/2014/main" id="{42568749-0C99-4C96-9C4D-D534C90E71FC}"/>
                </a:ext>
              </a:extLst>
            </p:cNvPr>
            <p:cNvSpPr>
              <a:spLocks/>
            </p:cNvSpPr>
            <p:nvPr/>
          </p:nvSpPr>
          <p:spPr bwMode="auto">
            <a:xfrm>
              <a:off x="1435100" y="1504951"/>
              <a:ext cx="0" cy="758825"/>
            </a:xfrm>
            <a:custGeom>
              <a:avLst/>
              <a:gdLst>
                <a:gd name="T0" fmla="*/ 0 h 478"/>
                <a:gd name="T1" fmla="*/ 478 h 478"/>
                <a:gd name="T2" fmla="*/ 478 h 478"/>
              </a:gdLst>
              <a:ahLst/>
              <a:cxnLst>
                <a:cxn ang="0">
                  <a:pos x="0" y="T0"/>
                </a:cxn>
                <a:cxn ang="0">
                  <a:pos x="0" y="T1"/>
                </a:cxn>
                <a:cxn ang="0">
                  <a:pos x="0" y="T2"/>
                </a:cxn>
              </a:cxnLst>
              <a:rect l="0" t="0" r="r" b="b"/>
              <a:pathLst>
                <a:path h="478">
                  <a:moveTo>
                    <a:pt x="0" y="0"/>
                  </a:moveTo>
                  <a:lnTo>
                    <a:pt x="0" y="478"/>
                  </a:lnTo>
                  <a:lnTo>
                    <a:pt x="0" y="478"/>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03" name="Rectangle 50">
              <a:extLst>
                <a:ext uri="{FF2B5EF4-FFF2-40B4-BE49-F238E27FC236}">
                  <a16:creationId xmlns:a16="http://schemas.microsoft.com/office/drawing/2014/main" id="{5CAB6571-0275-49D2-B9A0-1F92489CD9FD}"/>
                </a:ext>
              </a:extLst>
            </p:cNvPr>
            <p:cNvSpPr>
              <a:spLocks noChangeArrowheads="1"/>
            </p:cNvSpPr>
            <p:nvPr/>
          </p:nvSpPr>
          <p:spPr bwMode="auto">
            <a:xfrm>
              <a:off x="1457325" y="2308226"/>
              <a:ext cx="48295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E75 (FJ174394) GIa</a:t>
              </a:r>
              <a:endParaRPr lang="en-US" altLang="en-US" sz="2400"/>
            </a:p>
          </p:txBody>
        </p:sp>
        <p:sp>
          <p:nvSpPr>
            <p:cNvPr id="304" name="Freeform 51">
              <a:extLst>
                <a:ext uri="{FF2B5EF4-FFF2-40B4-BE49-F238E27FC236}">
                  <a16:creationId xmlns:a16="http://schemas.microsoft.com/office/drawing/2014/main" id="{2E57DCC5-CCA5-4FAB-9B0E-5724A401C285}"/>
                </a:ext>
              </a:extLst>
            </p:cNvPr>
            <p:cNvSpPr>
              <a:spLocks/>
            </p:cNvSpPr>
            <p:nvPr/>
          </p:nvSpPr>
          <p:spPr bwMode="auto">
            <a:xfrm>
              <a:off x="1435100" y="1541463"/>
              <a:ext cx="0" cy="795338"/>
            </a:xfrm>
            <a:custGeom>
              <a:avLst/>
              <a:gdLst>
                <a:gd name="T0" fmla="*/ 0 h 501"/>
                <a:gd name="T1" fmla="*/ 501 h 501"/>
                <a:gd name="T2" fmla="*/ 501 h 501"/>
              </a:gdLst>
              <a:ahLst/>
              <a:cxnLst>
                <a:cxn ang="0">
                  <a:pos x="0" y="T0"/>
                </a:cxn>
                <a:cxn ang="0">
                  <a:pos x="0" y="T1"/>
                </a:cxn>
                <a:cxn ang="0">
                  <a:pos x="0" y="T2"/>
                </a:cxn>
              </a:cxnLst>
              <a:rect l="0" t="0" r="r" b="b"/>
              <a:pathLst>
                <a:path h="501">
                  <a:moveTo>
                    <a:pt x="0" y="0"/>
                  </a:moveTo>
                  <a:lnTo>
                    <a:pt x="0" y="501"/>
                  </a:lnTo>
                  <a:lnTo>
                    <a:pt x="0" y="501"/>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05" name="Rectangle 52">
              <a:extLst>
                <a:ext uri="{FF2B5EF4-FFF2-40B4-BE49-F238E27FC236}">
                  <a16:creationId xmlns:a16="http://schemas.microsoft.com/office/drawing/2014/main" id="{3FB1A2F7-4B8D-4EE5-9146-21F54D7D26B6}"/>
                </a:ext>
              </a:extLst>
            </p:cNvPr>
            <p:cNvSpPr>
              <a:spLocks noChangeArrowheads="1"/>
            </p:cNvSpPr>
            <p:nvPr/>
          </p:nvSpPr>
          <p:spPr bwMode="auto">
            <a:xfrm>
              <a:off x="1457325" y="2381251"/>
              <a:ext cx="501263"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Haiti (FJ238536) GIa</a:t>
              </a:r>
              <a:endParaRPr lang="en-US" altLang="en-US" sz="2400"/>
            </a:p>
          </p:txBody>
        </p:sp>
        <p:sp>
          <p:nvSpPr>
            <p:cNvPr id="306" name="Freeform 53">
              <a:extLst>
                <a:ext uri="{FF2B5EF4-FFF2-40B4-BE49-F238E27FC236}">
                  <a16:creationId xmlns:a16="http://schemas.microsoft.com/office/drawing/2014/main" id="{4C4A82F8-2EDA-4A38-A239-77A88807D11A}"/>
                </a:ext>
              </a:extLst>
            </p:cNvPr>
            <p:cNvSpPr>
              <a:spLocks/>
            </p:cNvSpPr>
            <p:nvPr/>
          </p:nvSpPr>
          <p:spPr bwMode="auto">
            <a:xfrm>
              <a:off x="1435100" y="1577976"/>
              <a:ext cx="0" cy="831850"/>
            </a:xfrm>
            <a:custGeom>
              <a:avLst/>
              <a:gdLst>
                <a:gd name="T0" fmla="*/ 0 h 524"/>
                <a:gd name="T1" fmla="*/ 524 h 524"/>
                <a:gd name="T2" fmla="*/ 524 h 524"/>
              </a:gdLst>
              <a:ahLst/>
              <a:cxnLst>
                <a:cxn ang="0">
                  <a:pos x="0" y="T0"/>
                </a:cxn>
                <a:cxn ang="0">
                  <a:pos x="0" y="T1"/>
                </a:cxn>
                <a:cxn ang="0">
                  <a:pos x="0" y="T2"/>
                </a:cxn>
              </a:cxnLst>
              <a:rect l="0" t="0" r="r" b="b"/>
              <a:pathLst>
                <a:path h="524">
                  <a:moveTo>
                    <a:pt x="0" y="0"/>
                  </a:moveTo>
                  <a:lnTo>
                    <a:pt x="0" y="524"/>
                  </a:lnTo>
                  <a:lnTo>
                    <a:pt x="0" y="524"/>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07" name="Rectangle 54">
              <a:extLst>
                <a:ext uri="{FF2B5EF4-FFF2-40B4-BE49-F238E27FC236}">
                  <a16:creationId xmlns:a16="http://schemas.microsoft.com/office/drawing/2014/main" id="{4674DE19-EDEF-44A7-8665-3E0DEE91599F}"/>
                </a:ext>
              </a:extLst>
            </p:cNvPr>
            <p:cNvSpPr>
              <a:spLocks noChangeArrowheads="1"/>
            </p:cNvSpPr>
            <p:nvPr/>
          </p:nvSpPr>
          <p:spPr bwMode="auto">
            <a:xfrm>
              <a:off x="1457325" y="2454276"/>
              <a:ext cx="48295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dirty="0">
                  <a:solidFill>
                    <a:srgbClr val="000000"/>
                  </a:solidFill>
                  <a:latin typeface="Cambria" panose="02040503050406030204" pitchFamily="18" charset="0"/>
                </a:rPr>
                <a:t> E70 (FJ174389) </a:t>
              </a:r>
              <a:r>
                <a:rPr lang="en-US" altLang="en-US" sz="600" dirty="0" err="1">
                  <a:solidFill>
                    <a:srgbClr val="000000"/>
                  </a:solidFill>
                  <a:latin typeface="Cambria" panose="02040503050406030204" pitchFamily="18" charset="0"/>
                </a:rPr>
                <a:t>GIa</a:t>
              </a:r>
              <a:endParaRPr lang="en-US" altLang="en-US" sz="2400" dirty="0"/>
            </a:p>
          </p:txBody>
        </p:sp>
        <p:sp>
          <p:nvSpPr>
            <p:cNvPr id="308" name="Freeform 55">
              <a:extLst>
                <a:ext uri="{FF2B5EF4-FFF2-40B4-BE49-F238E27FC236}">
                  <a16:creationId xmlns:a16="http://schemas.microsoft.com/office/drawing/2014/main" id="{EA11DA99-C172-41FA-B9BB-61BB1FEC61CC}"/>
                </a:ext>
              </a:extLst>
            </p:cNvPr>
            <p:cNvSpPr>
              <a:spLocks/>
            </p:cNvSpPr>
            <p:nvPr/>
          </p:nvSpPr>
          <p:spPr bwMode="auto">
            <a:xfrm>
              <a:off x="1435100" y="1614488"/>
              <a:ext cx="0" cy="869950"/>
            </a:xfrm>
            <a:custGeom>
              <a:avLst/>
              <a:gdLst>
                <a:gd name="T0" fmla="*/ 0 h 548"/>
                <a:gd name="T1" fmla="*/ 548 h 548"/>
                <a:gd name="T2" fmla="*/ 548 h 548"/>
              </a:gdLst>
              <a:ahLst/>
              <a:cxnLst>
                <a:cxn ang="0">
                  <a:pos x="0" y="T0"/>
                </a:cxn>
                <a:cxn ang="0">
                  <a:pos x="0" y="T1"/>
                </a:cxn>
                <a:cxn ang="0">
                  <a:pos x="0" y="T2"/>
                </a:cxn>
              </a:cxnLst>
              <a:rect l="0" t="0" r="r" b="b"/>
              <a:pathLst>
                <a:path h="548">
                  <a:moveTo>
                    <a:pt x="0" y="0"/>
                  </a:moveTo>
                  <a:lnTo>
                    <a:pt x="0" y="548"/>
                  </a:lnTo>
                  <a:lnTo>
                    <a:pt x="0" y="548"/>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09" name="Rectangle 56">
              <a:extLst>
                <a:ext uri="{FF2B5EF4-FFF2-40B4-BE49-F238E27FC236}">
                  <a16:creationId xmlns:a16="http://schemas.microsoft.com/office/drawing/2014/main" id="{49BBA625-7913-4380-B95E-C4BBA875CA95}"/>
                </a:ext>
              </a:extLst>
            </p:cNvPr>
            <p:cNvSpPr>
              <a:spLocks noChangeArrowheads="1"/>
            </p:cNvSpPr>
            <p:nvPr/>
          </p:nvSpPr>
          <p:spPr bwMode="auto">
            <a:xfrm>
              <a:off x="1457325" y="2527301"/>
              <a:ext cx="51957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Malta (FJ174419) GIa</a:t>
              </a:r>
              <a:endParaRPr lang="en-US" altLang="en-US" sz="2400"/>
            </a:p>
          </p:txBody>
        </p:sp>
        <p:sp>
          <p:nvSpPr>
            <p:cNvPr id="310" name="Freeform 57">
              <a:extLst>
                <a:ext uri="{FF2B5EF4-FFF2-40B4-BE49-F238E27FC236}">
                  <a16:creationId xmlns:a16="http://schemas.microsoft.com/office/drawing/2014/main" id="{25DA2525-8DC5-4697-B63E-719A3C1DA586}"/>
                </a:ext>
              </a:extLst>
            </p:cNvPr>
            <p:cNvSpPr>
              <a:spLocks/>
            </p:cNvSpPr>
            <p:nvPr/>
          </p:nvSpPr>
          <p:spPr bwMode="auto">
            <a:xfrm>
              <a:off x="1435100" y="1651001"/>
              <a:ext cx="0" cy="906463"/>
            </a:xfrm>
            <a:custGeom>
              <a:avLst/>
              <a:gdLst>
                <a:gd name="T0" fmla="*/ 0 h 571"/>
                <a:gd name="T1" fmla="*/ 571 h 571"/>
                <a:gd name="T2" fmla="*/ 571 h 571"/>
              </a:gdLst>
              <a:ahLst/>
              <a:cxnLst>
                <a:cxn ang="0">
                  <a:pos x="0" y="T0"/>
                </a:cxn>
                <a:cxn ang="0">
                  <a:pos x="0" y="T1"/>
                </a:cxn>
                <a:cxn ang="0">
                  <a:pos x="0" y="T2"/>
                </a:cxn>
              </a:cxnLst>
              <a:rect l="0" t="0" r="r" b="b"/>
              <a:pathLst>
                <a:path h="571">
                  <a:moveTo>
                    <a:pt x="0" y="0"/>
                  </a:moveTo>
                  <a:lnTo>
                    <a:pt x="0" y="571"/>
                  </a:lnTo>
                  <a:lnTo>
                    <a:pt x="0" y="571"/>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11" name="Rectangle 58">
              <a:extLst>
                <a:ext uri="{FF2B5EF4-FFF2-40B4-BE49-F238E27FC236}">
                  <a16:creationId xmlns:a16="http://schemas.microsoft.com/office/drawing/2014/main" id="{0295BF94-654A-457A-83DE-F89EE1FFDF2B}"/>
                </a:ext>
              </a:extLst>
            </p:cNvPr>
            <p:cNvSpPr>
              <a:spLocks noChangeArrowheads="1"/>
            </p:cNvSpPr>
            <p:nvPr/>
          </p:nvSpPr>
          <p:spPr bwMode="auto">
            <a:xfrm>
              <a:off x="1457325" y="2600326"/>
              <a:ext cx="51041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Co62 (FJ174387) GIa</a:t>
              </a:r>
              <a:endParaRPr lang="en-US" altLang="en-US" sz="2400"/>
            </a:p>
          </p:txBody>
        </p:sp>
        <p:sp>
          <p:nvSpPr>
            <p:cNvPr id="312" name="Freeform 59">
              <a:extLst>
                <a:ext uri="{FF2B5EF4-FFF2-40B4-BE49-F238E27FC236}">
                  <a16:creationId xmlns:a16="http://schemas.microsoft.com/office/drawing/2014/main" id="{07FB9A37-A133-4AC1-9956-D920532EEF39}"/>
                </a:ext>
              </a:extLst>
            </p:cNvPr>
            <p:cNvSpPr>
              <a:spLocks/>
            </p:cNvSpPr>
            <p:nvPr/>
          </p:nvSpPr>
          <p:spPr bwMode="auto">
            <a:xfrm>
              <a:off x="1435100" y="1687513"/>
              <a:ext cx="0" cy="942975"/>
            </a:xfrm>
            <a:custGeom>
              <a:avLst/>
              <a:gdLst>
                <a:gd name="T0" fmla="*/ 0 h 594"/>
                <a:gd name="T1" fmla="*/ 594 h 594"/>
                <a:gd name="T2" fmla="*/ 594 h 594"/>
              </a:gdLst>
              <a:ahLst/>
              <a:cxnLst>
                <a:cxn ang="0">
                  <a:pos x="0" y="T0"/>
                </a:cxn>
                <a:cxn ang="0">
                  <a:pos x="0" y="T1"/>
                </a:cxn>
                <a:cxn ang="0">
                  <a:pos x="0" y="T2"/>
                </a:cxn>
              </a:cxnLst>
              <a:rect l="0" t="0" r="r" b="b"/>
              <a:pathLst>
                <a:path h="594">
                  <a:moveTo>
                    <a:pt x="0" y="0"/>
                  </a:moveTo>
                  <a:lnTo>
                    <a:pt x="0" y="594"/>
                  </a:lnTo>
                  <a:lnTo>
                    <a:pt x="0" y="594"/>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13" name="Rectangle 60">
              <a:extLst>
                <a:ext uri="{FF2B5EF4-FFF2-40B4-BE49-F238E27FC236}">
                  <a16:creationId xmlns:a16="http://schemas.microsoft.com/office/drawing/2014/main" id="{6A7A069A-0216-46EF-9FA1-04B9A79ED15D}"/>
                </a:ext>
              </a:extLst>
            </p:cNvPr>
            <p:cNvSpPr>
              <a:spLocks noChangeArrowheads="1"/>
            </p:cNvSpPr>
            <p:nvPr/>
          </p:nvSpPr>
          <p:spPr bwMode="auto">
            <a:xfrm>
              <a:off x="1457325" y="2674938"/>
              <a:ext cx="2861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IC-SP/14/2</a:t>
              </a:r>
              <a:endParaRPr lang="en-US" altLang="en-US" sz="2400"/>
            </a:p>
          </p:txBody>
        </p:sp>
        <p:sp>
          <p:nvSpPr>
            <p:cNvPr id="314" name="Freeform 61">
              <a:extLst>
                <a:ext uri="{FF2B5EF4-FFF2-40B4-BE49-F238E27FC236}">
                  <a16:creationId xmlns:a16="http://schemas.microsoft.com/office/drawing/2014/main" id="{EE64617D-405B-4C2D-97E2-250C939AFAC5}"/>
                </a:ext>
              </a:extLst>
            </p:cNvPr>
            <p:cNvSpPr>
              <a:spLocks/>
            </p:cNvSpPr>
            <p:nvPr/>
          </p:nvSpPr>
          <p:spPr bwMode="auto">
            <a:xfrm>
              <a:off x="1435100" y="1724026"/>
              <a:ext cx="0" cy="979488"/>
            </a:xfrm>
            <a:custGeom>
              <a:avLst/>
              <a:gdLst>
                <a:gd name="T0" fmla="*/ 0 h 617"/>
                <a:gd name="T1" fmla="*/ 617 h 617"/>
                <a:gd name="T2" fmla="*/ 617 h 617"/>
              </a:gdLst>
              <a:ahLst/>
              <a:cxnLst>
                <a:cxn ang="0">
                  <a:pos x="0" y="T0"/>
                </a:cxn>
                <a:cxn ang="0">
                  <a:pos x="0" y="T1"/>
                </a:cxn>
                <a:cxn ang="0">
                  <a:pos x="0" y="T2"/>
                </a:cxn>
              </a:cxnLst>
              <a:rect l="0" t="0" r="r" b="b"/>
              <a:pathLst>
                <a:path h="617">
                  <a:moveTo>
                    <a:pt x="0" y="0"/>
                  </a:moveTo>
                  <a:lnTo>
                    <a:pt x="0" y="617"/>
                  </a:lnTo>
                  <a:lnTo>
                    <a:pt x="0" y="617"/>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15" name="Rectangle 62">
              <a:extLst>
                <a:ext uri="{FF2B5EF4-FFF2-40B4-BE49-F238E27FC236}">
                  <a16:creationId xmlns:a16="http://schemas.microsoft.com/office/drawing/2014/main" id="{0A7C6CA2-F7FD-4364-9871-1FD848AC0254}"/>
                </a:ext>
              </a:extLst>
            </p:cNvPr>
            <p:cNvSpPr>
              <a:spLocks noChangeArrowheads="1"/>
            </p:cNvSpPr>
            <p:nvPr/>
          </p:nvSpPr>
          <p:spPr bwMode="auto">
            <a:xfrm>
              <a:off x="1457325" y="2747963"/>
              <a:ext cx="342187"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IC-MDG/14/2</a:t>
              </a:r>
              <a:endParaRPr lang="en-US" altLang="en-US" sz="2400"/>
            </a:p>
          </p:txBody>
        </p:sp>
        <p:sp>
          <p:nvSpPr>
            <p:cNvPr id="316" name="Freeform 63">
              <a:extLst>
                <a:ext uri="{FF2B5EF4-FFF2-40B4-BE49-F238E27FC236}">
                  <a16:creationId xmlns:a16="http://schemas.microsoft.com/office/drawing/2014/main" id="{77653C45-3347-4BD1-BBA6-661522434A6F}"/>
                </a:ext>
              </a:extLst>
            </p:cNvPr>
            <p:cNvSpPr>
              <a:spLocks/>
            </p:cNvSpPr>
            <p:nvPr/>
          </p:nvSpPr>
          <p:spPr bwMode="auto">
            <a:xfrm>
              <a:off x="1435100" y="1760538"/>
              <a:ext cx="0" cy="1016000"/>
            </a:xfrm>
            <a:custGeom>
              <a:avLst/>
              <a:gdLst>
                <a:gd name="T0" fmla="*/ 0 h 640"/>
                <a:gd name="T1" fmla="*/ 640 h 640"/>
                <a:gd name="T2" fmla="*/ 640 h 640"/>
              </a:gdLst>
              <a:ahLst/>
              <a:cxnLst>
                <a:cxn ang="0">
                  <a:pos x="0" y="T0"/>
                </a:cxn>
                <a:cxn ang="0">
                  <a:pos x="0" y="T1"/>
                </a:cxn>
                <a:cxn ang="0">
                  <a:pos x="0" y="T2"/>
                </a:cxn>
              </a:cxnLst>
              <a:rect l="0" t="0" r="r" b="b"/>
              <a:pathLst>
                <a:path h="640">
                  <a:moveTo>
                    <a:pt x="0" y="0"/>
                  </a:moveTo>
                  <a:lnTo>
                    <a:pt x="0" y="640"/>
                  </a:lnTo>
                  <a:lnTo>
                    <a:pt x="0" y="64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17" name="Line 64">
              <a:extLst>
                <a:ext uri="{FF2B5EF4-FFF2-40B4-BE49-F238E27FC236}">
                  <a16:creationId xmlns:a16="http://schemas.microsoft.com/office/drawing/2014/main" id="{328E2B3A-0470-49A2-B686-27ED269B8F8E}"/>
                </a:ext>
              </a:extLst>
            </p:cNvPr>
            <p:cNvSpPr>
              <a:spLocks noChangeShapeType="1"/>
            </p:cNvSpPr>
            <p:nvPr/>
          </p:nvSpPr>
          <p:spPr bwMode="auto">
            <a:xfrm>
              <a:off x="2196186" y="701676"/>
              <a:ext cx="0" cy="2097088"/>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18" name="Rectangle 65">
              <a:extLst>
                <a:ext uri="{FF2B5EF4-FFF2-40B4-BE49-F238E27FC236}">
                  <a16:creationId xmlns:a16="http://schemas.microsoft.com/office/drawing/2014/main" id="{ADAC7460-6CBA-448D-AF75-C17F29466980}"/>
                </a:ext>
              </a:extLst>
            </p:cNvPr>
            <p:cNvSpPr>
              <a:spLocks noChangeArrowheads="1"/>
            </p:cNvSpPr>
            <p:nvPr/>
          </p:nvSpPr>
          <p:spPr bwMode="auto">
            <a:xfrm>
              <a:off x="2219114" y="1728788"/>
              <a:ext cx="84688"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dirty="0" err="1">
                  <a:solidFill>
                    <a:srgbClr val="000000"/>
                  </a:solidFill>
                  <a:latin typeface="Cambria" panose="02040503050406030204" pitchFamily="18" charset="0"/>
                </a:rPr>
                <a:t>GIa</a:t>
              </a:r>
              <a:endParaRPr lang="en-US" altLang="en-US" sz="2400" dirty="0"/>
            </a:p>
          </p:txBody>
        </p:sp>
        <p:sp>
          <p:nvSpPr>
            <p:cNvPr id="319" name="Line 66">
              <a:extLst>
                <a:ext uri="{FF2B5EF4-FFF2-40B4-BE49-F238E27FC236}">
                  <a16:creationId xmlns:a16="http://schemas.microsoft.com/office/drawing/2014/main" id="{8EEA6EDE-3466-4961-8A00-A86F27B31036}"/>
                </a:ext>
              </a:extLst>
            </p:cNvPr>
            <p:cNvSpPr>
              <a:spLocks noChangeShapeType="1"/>
            </p:cNvSpPr>
            <p:nvPr/>
          </p:nvSpPr>
          <p:spPr bwMode="auto">
            <a:xfrm>
              <a:off x="1435100" y="727076"/>
              <a:ext cx="0" cy="1044575"/>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20" name="Line 67">
              <a:extLst>
                <a:ext uri="{FF2B5EF4-FFF2-40B4-BE49-F238E27FC236}">
                  <a16:creationId xmlns:a16="http://schemas.microsoft.com/office/drawing/2014/main" id="{FF1FD2CC-135B-41E4-8233-E503179614E1}"/>
                </a:ext>
              </a:extLst>
            </p:cNvPr>
            <p:cNvSpPr>
              <a:spLocks noChangeShapeType="1"/>
            </p:cNvSpPr>
            <p:nvPr/>
          </p:nvSpPr>
          <p:spPr bwMode="auto">
            <a:xfrm>
              <a:off x="1420813" y="1751013"/>
              <a:ext cx="1428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21" name="Rectangle 68">
              <a:extLst>
                <a:ext uri="{FF2B5EF4-FFF2-40B4-BE49-F238E27FC236}">
                  <a16:creationId xmlns:a16="http://schemas.microsoft.com/office/drawing/2014/main" id="{7EA45C7D-558F-49A4-A6D4-0B153E434C10}"/>
                </a:ext>
              </a:extLst>
            </p:cNvPr>
            <p:cNvSpPr>
              <a:spLocks noChangeArrowheads="1"/>
            </p:cNvSpPr>
            <p:nvPr/>
          </p:nvSpPr>
          <p:spPr bwMode="auto">
            <a:xfrm>
              <a:off x="1520825" y="2828926"/>
              <a:ext cx="86977"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GIb</a:t>
              </a:r>
              <a:endParaRPr lang="en-US" altLang="en-US" sz="2400"/>
            </a:p>
          </p:txBody>
        </p:sp>
        <p:sp>
          <p:nvSpPr>
            <p:cNvPr id="322" name="Line 69">
              <a:extLst>
                <a:ext uri="{FF2B5EF4-FFF2-40B4-BE49-F238E27FC236}">
                  <a16:creationId xmlns:a16="http://schemas.microsoft.com/office/drawing/2014/main" id="{15207C89-BE32-4795-BAC3-B245EAB0074F}"/>
                </a:ext>
              </a:extLst>
            </p:cNvPr>
            <p:cNvSpPr>
              <a:spLocks noChangeShapeType="1"/>
            </p:cNvSpPr>
            <p:nvPr/>
          </p:nvSpPr>
          <p:spPr bwMode="auto">
            <a:xfrm>
              <a:off x="1420813" y="285115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23" name="Rectangle 70">
              <a:extLst>
                <a:ext uri="{FF2B5EF4-FFF2-40B4-BE49-F238E27FC236}">
                  <a16:creationId xmlns:a16="http://schemas.microsoft.com/office/drawing/2014/main" id="{E5CBC9ED-9B0B-4723-9A33-528A1C6DC831}"/>
                </a:ext>
              </a:extLst>
            </p:cNvPr>
            <p:cNvSpPr>
              <a:spLocks noChangeArrowheads="1"/>
            </p:cNvSpPr>
            <p:nvPr/>
          </p:nvSpPr>
          <p:spPr bwMode="auto">
            <a:xfrm>
              <a:off x="1520825" y="2901951"/>
              <a:ext cx="86977"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GIb</a:t>
              </a:r>
              <a:endParaRPr lang="en-US" altLang="en-US" sz="2400"/>
            </a:p>
          </p:txBody>
        </p:sp>
        <p:sp>
          <p:nvSpPr>
            <p:cNvPr id="324" name="Line 71">
              <a:extLst>
                <a:ext uri="{FF2B5EF4-FFF2-40B4-BE49-F238E27FC236}">
                  <a16:creationId xmlns:a16="http://schemas.microsoft.com/office/drawing/2014/main" id="{3B70CAD5-7768-443D-80F4-209A15A52448}"/>
                </a:ext>
              </a:extLst>
            </p:cNvPr>
            <p:cNvSpPr>
              <a:spLocks noChangeShapeType="1"/>
            </p:cNvSpPr>
            <p:nvPr/>
          </p:nvSpPr>
          <p:spPr bwMode="auto">
            <a:xfrm>
              <a:off x="1420813" y="292417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25" name="Rectangle 72">
              <a:extLst>
                <a:ext uri="{FF2B5EF4-FFF2-40B4-BE49-F238E27FC236}">
                  <a16:creationId xmlns:a16="http://schemas.microsoft.com/office/drawing/2014/main" id="{A247B44D-F763-4526-AFA9-BDE52DB35047}"/>
                </a:ext>
              </a:extLst>
            </p:cNvPr>
            <p:cNvSpPr>
              <a:spLocks noChangeArrowheads="1"/>
            </p:cNvSpPr>
            <p:nvPr/>
          </p:nvSpPr>
          <p:spPr bwMode="auto">
            <a:xfrm>
              <a:off x="1520825" y="2974976"/>
              <a:ext cx="86977"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GIb</a:t>
              </a:r>
              <a:endParaRPr lang="en-US" altLang="en-US" sz="2400"/>
            </a:p>
          </p:txBody>
        </p:sp>
        <p:sp>
          <p:nvSpPr>
            <p:cNvPr id="326" name="Line 73">
              <a:extLst>
                <a:ext uri="{FF2B5EF4-FFF2-40B4-BE49-F238E27FC236}">
                  <a16:creationId xmlns:a16="http://schemas.microsoft.com/office/drawing/2014/main" id="{AD9ECBAB-1ACC-4BCE-8873-FC4F742C2F89}"/>
                </a:ext>
              </a:extLst>
            </p:cNvPr>
            <p:cNvSpPr>
              <a:spLocks noChangeShapeType="1"/>
            </p:cNvSpPr>
            <p:nvPr/>
          </p:nvSpPr>
          <p:spPr bwMode="auto">
            <a:xfrm>
              <a:off x="1420813" y="299720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27" name="Line 74">
              <a:extLst>
                <a:ext uri="{FF2B5EF4-FFF2-40B4-BE49-F238E27FC236}">
                  <a16:creationId xmlns:a16="http://schemas.microsoft.com/office/drawing/2014/main" id="{BAE3DC39-5C3D-4A14-9BC1-AFC9C7E942BF}"/>
                </a:ext>
              </a:extLst>
            </p:cNvPr>
            <p:cNvSpPr>
              <a:spLocks noChangeShapeType="1"/>
            </p:cNvSpPr>
            <p:nvPr/>
          </p:nvSpPr>
          <p:spPr bwMode="auto">
            <a:xfrm>
              <a:off x="1414463" y="1754188"/>
              <a:ext cx="0" cy="64135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28" name="Line 75">
              <a:extLst>
                <a:ext uri="{FF2B5EF4-FFF2-40B4-BE49-F238E27FC236}">
                  <a16:creationId xmlns:a16="http://schemas.microsoft.com/office/drawing/2014/main" id="{C2581AC6-1BA5-446C-93B3-E198377921E9}"/>
                </a:ext>
              </a:extLst>
            </p:cNvPr>
            <p:cNvSpPr>
              <a:spLocks noChangeShapeType="1"/>
            </p:cNvSpPr>
            <p:nvPr/>
          </p:nvSpPr>
          <p:spPr bwMode="auto">
            <a:xfrm>
              <a:off x="1414463" y="2373313"/>
              <a:ext cx="0" cy="623888"/>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29" name="Freeform 76">
              <a:extLst>
                <a:ext uri="{FF2B5EF4-FFF2-40B4-BE49-F238E27FC236}">
                  <a16:creationId xmlns:a16="http://schemas.microsoft.com/office/drawing/2014/main" id="{A95AE427-A1EC-4F4E-BEF5-4B8B3CA20088}"/>
                </a:ext>
              </a:extLst>
            </p:cNvPr>
            <p:cNvSpPr>
              <a:spLocks/>
            </p:cNvSpPr>
            <p:nvPr/>
          </p:nvSpPr>
          <p:spPr bwMode="auto">
            <a:xfrm>
              <a:off x="1395413" y="2373313"/>
              <a:ext cx="19050" cy="349250"/>
            </a:xfrm>
            <a:custGeom>
              <a:avLst/>
              <a:gdLst>
                <a:gd name="T0" fmla="*/ 0 w 12"/>
                <a:gd name="T1" fmla="*/ 220 h 220"/>
                <a:gd name="T2" fmla="*/ 0 w 12"/>
                <a:gd name="T3" fmla="*/ 0 h 220"/>
                <a:gd name="T4" fmla="*/ 12 w 12"/>
                <a:gd name="T5" fmla="*/ 0 h 220"/>
              </a:gdLst>
              <a:ahLst/>
              <a:cxnLst>
                <a:cxn ang="0">
                  <a:pos x="T0" y="T1"/>
                </a:cxn>
                <a:cxn ang="0">
                  <a:pos x="T2" y="T3"/>
                </a:cxn>
                <a:cxn ang="0">
                  <a:pos x="T4" y="T5"/>
                </a:cxn>
              </a:cxnLst>
              <a:rect l="0" t="0" r="r" b="b"/>
              <a:pathLst>
                <a:path w="12" h="220">
                  <a:moveTo>
                    <a:pt x="0" y="220"/>
                  </a:moveTo>
                  <a:lnTo>
                    <a:pt x="0" y="0"/>
                  </a:lnTo>
                  <a:lnTo>
                    <a:pt x="12"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30" name="Rectangle 77">
              <a:extLst>
                <a:ext uri="{FF2B5EF4-FFF2-40B4-BE49-F238E27FC236}">
                  <a16:creationId xmlns:a16="http://schemas.microsoft.com/office/drawing/2014/main" id="{D1160563-A306-4132-BFB6-C205DA348827}"/>
                </a:ext>
              </a:extLst>
            </p:cNvPr>
            <p:cNvSpPr>
              <a:spLocks noChangeArrowheads="1"/>
            </p:cNvSpPr>
            <p:nvPr/>
          </p:nvSpPr>
          <p:spPr bwMode="auto">
            <a:xfrm>
              <a:off x="1535113" y="3048001"/>
              <a:ext cx="8125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GIc</a:t>
              </a:r>
              <a:endParaRPr lang="en-US" altLang="en-US" sz="2400"/>
            </a:p>
          </p:txBody>
        </p:sp>
        <p:sp>
          <p:nvSpPr>
            <p:cNvPr id="331" name="Line 78">
              <a:extLst>
                <a:ext uri="{FF2B5EF4-FFF2-40B4-BE49-F238E27FC236}">
                  <a16:creationId xmlns:a16="http://schemas.microsoft.com/office/drawing/2014/main" id="{30CA1A24-7761-4E13-81D1-C46B775A622A}"/>
                </a:ext>
              </a:extLst>
            </p:cNvPr>
            <p:cNvSpPr>
              <a:spLocks noChangeShapeType="1"/>
            </p:cNvSpPr>
            <p:nvPr/>
          </p:nvSpPr>
          <p:spPr bwMode="auto">
            <a:xfrm>
              <a:off x="1403350" y="3070226"/>
              <a:ext cx="2540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32" name="Line 79">
              <a:extLst>
                <a:ext uri="{FF2B5EF4-FFF2-40B4-BE49-F238E27FC236}">
                  <a16:creationId xmlns:a16="http://schemas.microsoft.com/office/drawing/2014/main" id="{FEC5496B-94A3-462C-A6AF-8BD8753D26A2}"/>
                </a:ext>
              </a:extLst>
            </p:cNvPr>
            <p:cNvSpPr>
              <a:spLocks noChangeShapeType="1"/>
            </p:cNvSpPr>
            <p:nvPr/>
          </p:nvSpPr>
          <p:spPr bwMode="auto">
            <a:xfrm>
              <a:off x="1395413" y="2722563"/>
              <a:ext cx="0" cy="34766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33" name="Freeform 80">
              <a:extLst>
                <a:ext uri="{FF2B5EF4-FFF2-40B4-BE49-F238E27FC236}">
                  <a16:creationId xmlns:a16="http://schemas.microsoft.com/office/drawing/2014/main" id="{36FF5520-C166-4FD3-B664-E96FEBFE2FE9}"/>
                </a:ext>
              </a:extLst>
            </p:cNvPr>
            <p:cNvSpPr>
              <a:spLocks/>
            </p:cNvSpPr>
            <p:nvPr/>
          </p:nvSpPr>
          <p:spPr bwMode="auto">
            <a:xfrm>
              <a:off x="1384300" y="2722563"/>
              <a:ext cx="11113" cy="207963"/>
            </a:xfrm>
            <a:custGeom>
              <a:avLst/>
              <a:gdLst>
                <a:gd name="T0" fmla="*/ 0 w 7"/>
                <a:gd name="T1" fmla="*/ 131 h 131"/>
                <a:gd name="T2" fmla="*/ 0 w 7"/>
                <a:gd name="T3" fmla="*/ 0 h 131"/>
                <a:gd name="T4" fmla="*/ 7 w 7"/>
                <a:gd name="T5" fmla="*/ 0 h 131"/>
              </a:gdLst>
              <a:ahLst/>
              <a:cxnLst>
                <a:cxn ang="0">
                  <a:pos x="T0" y="T1"/>
                </a:cxn>
                <a:cxn ang="0">
                  <a:pos x="T2" y="T3"/>
                </a:cxn>
                <a:cxn ang="0">
                  <a:pos x="T4" y="T5"/>
                </a:cxn>
              </a:cxnLst>
              <a:rect l="0" t="0" r="r" b="b"/>
              <a:pathLst>
                <a:path w="7" h="131">
                  <a:moveTo>
                    <a:pt x="0" y="131"/>
                  </a:moveTo>
                  <a:lnTo>
                    <a:pt x="0" y="0"/>
                  </a:lnTo>
                  <a:lnTo>
                    <a:pt x="7"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34" name="Rectangle 81">
              <a:extLst>
                <a:ext uri="{FF2B5EF4-FFF2-40B4-BE49-F238E27FC236}">
                  <a16:creationId xmlns:a16="http://schemas.microsoft.com/office/drawing/2014/main" id="{F21689AB-9393-4FBB-ACA0-C591D51326A2}"/>
                </a:ext>
              </a:extLst>
            </p:cNvPr>
            <p:cNvSpPr>
              <a:spLocks noChangeArrowheads="1"/>
            </p:cNvSpPr>
            <p:nvPr/>
          </p:nvSpPr>
          <p:spPr bwMode="auto">
            <a:xfrm>
              <a:off x="1501775" y="3122613"/>
              <a:ext cx="8812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GId</a:t>
              </a:r>
              <a:endParaRPr lang="en-US" altLang="en-US" sz="2400"/>
            </a:p>
          </p:txBody>
        </p:sp>
        <p:sp>
          <p:nvSpPr>
            <p:cNvPr id="335" name="Line 82">
              <a:extLst>
                <a:ext uri="{FF2B5EF4-FFF2-40B4-BE49-F238E27FC236}">
                  <a16:creationId xmlns:a16="http://schemas.microsoft.com/office/drawing/2014/main" id="{FDD7FE32-3B4F-4949-8634-DFF88CDB96DE}"/>
                </a:ext>
              </a:extLst>
            </p:cNvPr>
            <p:cNvSpPr>
              <a:spLocks noChangeShapeType="1"/>
            </p:cNvSpPr>
            <p:nvPr/>
          </p:nvSpPr>
          <p:spPr bwMode="auto">
            <a:xfrm>
              <a:off x="1392238" y="3143251"/>
              <a:ext cx="3175"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36" name="Freeform 83">
              <a:extLst>
                <a:ext uri="{FF2B5EF4-FFF2-40B4-BE49-F238E27FC236}">
                  <a16:creationId xmlns:a16="http://schemas.microsoft.com/office/drawing/2014/main" id="{31F72438-B819-4687-9809-797F78491B79}"/>
                </a:ext>
              </a:extLst>
            </p:cNvPr>
            <p:cNvSpPr>
              <a:spLocks/>
            </p:cNvSpPr>
            <p:nvPr/>
          </p:nvSpPr>
          <p:spPr bwMode="auto">
            <a:xfrm>
              <a:off x="2654300" y="701676"/>
              <a:ext cx="17463" cy="2463800"/>
            </a:xfrm>
            <a:custGeom>
              <a:avLst/>
              <a:gdLst>
                <a:gd name="T0" fmla="*/ 0 w 11"/>
                <a:gd name="T1" fmla="*/ 0 h 1552"/>
                <a:gd name="T2" fmla="*/ 11 w 11"/>
                <a:gd name="T3" fmla="*/ 0 h 1552"/>
                <a:gd name="T4" fmla="*/ 11 w 11"/>
                <a:gd name="T5" fmla="*/ 1552 h 1552"/>
                <a:gd name="T6" fmla="*/ 0 w 11"/>
                <a:gd name="T7" fmla="*/ 1552 h 1552"/>
              </a:gdLst>
              <a:ahLst/>
              <a:cxnLst>
                <a:cxn ang="0">
                  <a:pos x="T0" y="T1"/>
                </a:cxn>
                <a:cxn ang="0">
                  <a:pos x="T2" y="T3"/>
                </a:cxn>
                <a:cxn ang="0">
                  <a:pos x="T4" y="T5"/>
                </a:cxn>
                <a:cxn ang="0">
                  <a:pos x="T6" y="T7"/>
                </a:cxn>
              </a:cxnLst>
              <a:rect l="0" t="0" r="r" b="b"/>
              <a:pathLst>
                <a:path w="11" h="1552">
                  <a:moveTo>
                    <a:pt x="0" y="0"/>
                  </a:moveTo>
                  <a:lnTo>
                    <a:pt x="11" y="0"/>
                  </a:lnTo>
                  <a:lnTo>
                    <a:pt x="11" y="1552"/>
                  </a:lnTo>
                  <a:lnTo>
                    <a:pt x="0" y="1552"/>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37" name="Rectangle 84">
              <a:extLst>
                <a:ext uri="{FF2B5EF4-FFF2-40B4-BE49-F238E27FC236}">
                  <a16:creationId xmlns:a16="http://schemas.microsoft.com/office/drawing/2014/main" id="{D6DA3CB2-B4C2-41C4-9693-6DA2544A25AF}"/>
                </a:ext>
              </a:extLst>
            </p:cNvPr>
            <p:cNvSpPr>
              <a:spLocks noChangeArrowheads="1"/>
            </p:cNvSpPr>
            <p:nvPr/>
          </p:nvSpPr>
          <p:spPr bwMode="auto">
            <a:xfrm>
              <a:off x="2719388" y="1905001"/>
              <a:ext cx="406276" cy="10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b="1" dirty="0">
                  <a:solidFill>
                    <a:srgbClr val="000000"/>
                  </a:solidFill>
                  <a:latin typeface="Cambria" panose="02040503050406030204" pitchFamily="18" charset="0"/>
                </a:rPr>
                <a:t>Genotype I</a:t>
              </a:r>
              <a:endParaRPr lang="en-US" altLang="en-US" sz="3200" dirty="0"/>
            </a:p>
          </p:txBody>
        </p:sp>
        <p:sp>
          <p:nvSpPr>
            <p:cNvPr id="338" name="Line 85">
              <a:extLst>
                <a:ext uri="{FF2B5EF4-FFF2-40B4-BE49-F238E27FC236}">
                  <a16:creationId xmlns:a16="http://schemas.microsoft.com/office/drawing/2014/main" id="{B1B8743A-9B72-4939-88C2-DCFACAA333A4}"/>
                </a:ext>
              </a:extLst>
            </p:cNvPr>
            <p:cNvSpPr>
              <a:spLocks noChangeShapeType="1"/>
            </p:cNvSpPr>
            <p:nvPr/>
          </p:nvSpPr>
          <p:spPr bwMode="auto">
            <a:xfrm>
              <a:off x="1384300" y="2930526"/>
              <a:ext cx="0" cy="212725"/>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39" name="Line 86">
              <a:extLst>
                <a:ext uri="{FF2B5EF4-FFF2-40B4-BE49-F238E27FC236}">
                  <a16:creationId xmlns:a16="http://schemas.microsoft.com/office/drawing/2014/main" id="{EDF7CDEA-E346-4107-AA9C-DA9521349EB9}"/>
                </a:ext>
              </a:extLst>
            </p:cNvPr>
            <p:cNvSpPr>
              <a:spLocks noChangeShapeType="1"/>
            </p:cNvSpPr>
            <p:nvPr/>
          </p:nvSpPr>
          <p:spPr bwMode="auto">
            <a:xfrm>
              <a:off x="1370013" y="2930526"/>
              <a:ext cx="1428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40" name="Rectangle 87">
              <a:extLst>
                <a:ext uri="{FF2B5EF4-FFF2-40B4-BE49-F238E27FC236}">
                  <a16:creationId xmlns:a16="http://schemas.microsoft.com/office/drawing/2014/main" id="{21E1BA81-2C7F-4B75-8875-AE93459C4C75}"/>
                </a:ext>
              </a:extLst>
            </p:cNvPr>
            <p:cNvSpPr>
              <a:spLocks noChangeArrowheads="1"/>
            </p:cNvSpPr>
            <p:nvPr/>
          </p:nvSpPr>
          <p:spPr bwMode="auto">
            <a:xfrm>
              <a:off x="1431925" y="3187701"/>
              <a:ext cx="60769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MAD198 (KC662387) GII</a:t>
              </a:r>
              <a:endParaRPr lang="en-US" altLang="en-US" sz="2400"/>
            </a:p>
          </p:txBody>
        </p:sp>
        <p:sp>
          <p:nvSpPr>
            <p:cNvPr id="341" name="Freeform 88">
              <a:extLst>
                <a:ext uri="{FF2B5EF4-FFF2-40B4-BE49-F238E27FC236}">
                  <a16:creationId xmlns:a16="http://schemas.microsoft.com/office/drawing/2014/main" id="{1B5252C4-8455-42E1-9374-0852C4BBB5D5}"/>
                </a:ext>
              </a:extLst>
            </p:cNvPr>
            <p:cNvSpPr>
              <a:spLocks/>
            </p:cNvSpPr>
            <p:nvPr/>
          </p:nvSpPr>
          <p:spPr bwMode="auto">
            <a:xfrm>
              <a:off x="1409700" y="3217863"/>
              <a:ext cx="0" cy="238125"/>
            </a:xfrm>
            <a:custGeom>
              <a:avLst/>
              <a:gdLst>
                <a:gd name="T0" fmla="*/ 150 h 150"/>
                <a:gd name="T1" fmla="*/ 0 h 150"/>
                <a:gd name="T2" fmla="*/ 0 h 150"/>
              </a:gdLst>
              <a:ahLst/>
              <a:cxnLst>
                <a:cxn ang="0">
                  <a:pos x="0" y="T0"/>
                </a:cxn>
                <a:cxn ang="0">
                  <a:pos x="0" y="T1"/>
                </a:cxn>
                <a:cxn ang="0">
                  <a:pos x="0" y="T2"/>
                </a:cxn>
              </a:cxnLst>
              <a:rect l="0" t="0" r="r" b="b"/>
              <a:pathLst>
                <a:path h="150">
                  <a:moveTo>
                    <a:pt x="0" y="150"/>
                  </a:moveTo>
                  <a:lnTo>
                    <a:pt x="0" y="0"/>
                  </a:lnTo>
                  <a:lnTo>
                    <a:pt x="0"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42" name="Rectangle 89">
              <a:extLst>
                <a:ext uri="{FF2B5EF4-FFF2-40B4-BE49-F238E27FC236}">
                  <a16:creationId xmlns:a16="http://schemas.microsoft.com/office/drawing/2014/main" id="{154A9AB0-6850-40A6-96FB-D8F66ECD28F7}"/>
                </a:ext>
              </a:extLst>
            </p:cNvPr>
            <p:cNvSpPr>
              <a:spLocks noChangeArrowheads="1"/>
            </p:cNvSpPr>
            <p:nvPr/>
          </p:nvSpPr>
          <p:spPr bwMode="auto">
            <a:xfrm>
              <a:off x="1531938" y="3260726"/>
              <a:ext cx="29297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Nig21 LA47</a:t>
              </a:r>
              <a:endParaRPr lang="en-US" altLang="en-US" sz="2400"/>
            </a:p>
          </p:txBody>
        </p:sp>
        <p:sp>
          <p:nvSpPr>
            <p:cNvPr id="343" name="Line 90">
              <a:extLst>
                <a:ext uri="{FF2B5EF4-FFF2-40B4-BE49-F238E27FC236}">
                  <a16:creationId xmlns:a16="http://schemas.microsoft.com/office/drawing/2014/main" id="{8CF29725-A9E0-49C7-AD49-B35200710AD4}"/>
                </a:ext>
              </a:extLst>
            </p:cNvPr>
            <p:cNvSpPr>
              <a:spLocks noChangeShapeType="1"/>
            </p:cNvSpPr>
            <p:nvPr/>
          </p:nvSpPr>
          <p:spPr bwMode="auto">
            <a:xfrm>
              <a:off x="1420813" y="3290888"/>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44" name="Rectangle 91">
              <a:extLst>
                <a:ext uri="{FF2B5EF4-FFF2-40B4-BE49-F238E27FC236}">
                  <a16:creationId xmlns:a16="http://schemas.microsoft.com/office/drawing/2014/main" id="{43B12A31-D3F4-4884-B45F-79BE7B9E1034}"/>
                </a:ext>
              </a:extLst>
            </p:cNvPr>
            <p:cNvSpPr>
              <a:spLocks noChangeArrowheads="1"/>
            </p:cNvSpPr>
            <p:nvPr/>
          </p:nvSpPr>
          <p:spPr bwMode="auto">
            <a:xfrm>
              <a:off x="1531938" y="3335338"/>
              <a:ext cx="29297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Nig23 LA49</a:t>
              </a:r>
              <a:endParaRPr lang="en-US" altLang="en-US" sz="2400"/>
            </a:p>
          </p:txBody>
        </p:sp>
        <p:sp>
          <p:nvSpPr>
            <p:cNvPr id="345" name="Line 92">
              <a:extLst>
                <a:ext uri="{FF2B5EF4-FFF2-40B4-BE49-F238E27FC236}">
                  <a16:creationId xmlns:a16="http://schemas.microsoft.com/office/drawing/2014/main" id="{4C199FB6-7DB8-4C98-9FA2-1B56D94B8E4C}"/>
                </a:ext>
              </a:extLst>
            </p:cNvPr>
            <p:cNvSpPr>
              <a:spLocks noChangeShapeType="1"/>
            </p:cNvSpPr>
            <p:nvPr/>
          </p:nvSpPr>
          <p:spPr bwMode="auto">
            <a:xfrm>
              <a:off x="1420813" y="3363913"/>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46" name="Rectangle 93">
              <a:extLst>
                <a:ext uri="{FF2B5EF4-FFF2-40B4-BE49-F238E27FC236}">
                  <a16:creationId xmlns:a16="http://schemas.microsoft.com/office/drawing/2014/main" id="{233083E7-59F7-4D11-ADCC-B977581CDA43}"/>
                </a:ext>
              </a:extLst>
            </p:cNvPr>
            <p:cNvSpPr>
              <a:spLocks noChangeArrowheads="1"/>
            </p:cNvSpPr>
            <p:nvPr/>
          </p:nvSpPr>
          <p:spPr bwMode="auto">
            <a:xfrm>
              <a:off x="1531938" y="3408363"/>
              <a:ext cx="26093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Nig30 Og1</a:t>
              </a:r>
              <a:endParaRPr lang="en-US" altLang="en-US" sz="2400"/>
            </a:p>
          </p:txBody>
        </p:sp>
        <p:sp>
          <p:nvSpPr>
            <p:cNvPr id="347" name="Line 94">
              <a:extLst>
                <a:ext uri="{FF2B5EF4-FFF2-40B4-BE49-F238E27FC236}">
                  <a16:creationId xmlns:a16="http://schemas.microsoft.com/office/drawing/2014/main" id="{0123ADA7-9E60-4B2A-9E12-C41ADB4E2504}"/>
                </a:ext>
              </a:extLst>
            </p:cNvPr>
            <p:cNvSpPr>
              <a:spLocks noChangeShapeType="1"/>
            </p:cNvSpPr>
            <p:nvPr/>
          </p:nvSpPr>
          <p:spPr bwMode="auto">
            <a:xfrm>
              <a:off x="1420813" y="3436938"/>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48" name="Rectangle 95">
              <a:extLst>
                <a:ext uri="{FF2B5EF4-FFF2-40B4-BE49-F238E27FC236}">
                  <a16:creationId xmlns:a16="http://schemas.microsoft.com/office/drawing/2014/main" id="{DB88D4D2-D19A-4CB5-816F-465103EFCB4F}"/>
                </a:ext>
              </a:extLst>
            </p:cNvPr>
            <p:cNvSpPr>
              <a:spLocks noChangeArrowheads="1"/>
            </p:cNvSpPr>
            <p:nvPr/>
          </p:nvSpPr>
          <p:spPr bwMode="auto">
            <a:xfrm>
              <a:off x="1531938" y="3481388"/>
              <a:ext cx="289543"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Nig33 Edo1</a:t>
              </a:r>
              <a:endParaRPr lang="en-US" altLang="en-US" sz="2400"/>
            </a:p>
          </p:txBody>
        </p:sp>
        <p:sp>
          <p:nvSpPr>
            <p:cNvPr id="349" name="Line 96">
              <a:extLst>
                <a:ext uri="{FF2B5EF4-FFF2-40B4-BE49-F238E27FC236}">
                  <a16:creationId xmlns:a16="http://schemas.microsoft.com/office/drawing/2014/main" id="{794DB6D4-E834-4477-BFB3-E3BB7E6B3880}"/>
                </a:ext>
              </a:extLst>
            </p:cNvPr>
            <p:cNvSpPr>
              <a:spLocks noChangeShapeType="1"/>
            </p:cNvSpPr>
            <p:nvPr/>
          </p:nvSpPr>
          <p:spPr bwMode="auto">
            <a:xfrm>
              <a:off x="1420813" y="3509963"/>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0" name="Rectangle 97">
              <a:extLst>
                <a:ext uri="{FF2B5EF4-FFF2-40B4-BE49-F238E27FC236}">
                  <a16:creationId xmlns:a16="http://schemas.microsoft.com/office/drawing/2014/main" id="{47347634-378C-4623-8650-DFC0F94ABD79}"/>
                </a:ext>
              </a:extLst>
            </p:cNvPr>
            <p:cNvSpPr>
              <a:spLocks noChangeArrowheads="1"/>
            </p:cNvSpPr>
            <p:nvPr/>
          </p:nvSpPr>
          <p:spPr bwMode="auto">
            <a:xfrm>
              <a:off x="1531938" y="3554413"/>
              <a:ext cx="3273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Nig38 CD698</a:t>
              </a:r>
              <a:endParaRPr lang="en-US" altLang="en-US" sz="2400"/>
            </a:p>
          </p:txBody>
        </p:sp>
        <p:sp>
          <p:nvSpPr>
            <p:cNvPr id="351" name="Line 98">
              <a:extLst>
                <a:ext uri="{FF2B5EF4-FFF2-40B4-BE49-F238E27FC236}">
                  <a16:creationId xmlns:a16="http://schemas.microsoft.com/office/drawing/2014/main" id="{D12EF957-0C8B-431D-AF66-68353C1680E3}"/>
                </a:ext>
              </a:extLst>
            </p:cNvPr>
            <p:cNvSpPr>
              <a:spLocks noChangeShapeType="1"/>
            </p:cNvSpPr>
            <p:nvPr/>
          </p:nvSpPr>
          <p:spPr bwMode="auto">
            <a:xfrm>
              <a:off x="1420813" y="358457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2" name="Rectangle 99">
              <a:extLst>
                <a:ext uri="{FF2B5EF4-FFF2-40B4-BE49-F238E27FC236}">
                  <a16:creationId xmlns:a16="http://schemas.microsoft.com/office/drawing/2014/main" id="{1C9090BD-82E1-4C5E-85DE-EE475661CA7F}"/>
                </a:ext>
              </a:extLst>
            </p:cNvPr>
            <p:cNvSpPr>
              <a:spLocks noChangeArrowheads="1"/>
            </p:cNvSpPr>
            <p:nvPr/>
          </p:nvSpPr>
          <p:spPr bwMode="auto">
            <a:xfrm>
              <a:off x="1531938" y="3627438"/>
              <a:ext cx="266654"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Nig53 DT1</a:t>
              </a:r>
              <a:endParaRPr lang="en-US" altLang="en-US" sz="2400"/>
            </a:p>
          </p:txBody>
        </p:sp>
        <p:sp>
          <p:nvSpPr>
            <p:cNvPr id="353" name="Line 100">
              <a:extLst>
                <a:ext uri="{FF2B5EF4-FFF2-40B4-BE49-F238E27FC236}">
                  <a16:creationId xmlns:a16="http://schemas.microsoft.com/office/drawing/2014/main" id="{7F6150EF-68D0-4C7F-946D-A73D14E167DA}"/>
                </a:ext>
              </a:extLst>
            </p:cNvPr>
            <p:cNvSpPr>
              <a:spLocks noChangeShapeType="1"/>
            </p:cNvSpPr>
            <p:nvPr/>
          </p:nvSpPr>
          <p:spPr bwMode="auto">
            <a:xfrm>
              <a:off x="1420813" y="365760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4" name="Rectangle 101">
              <a:extLst>
                <a:ext uri="{FF2B5EF4-FFF2-40B4-BE49-F238E27FC236}">
                  <a16:creationId xmlns:a16="http://schemas.microsoft.com/office/drawing/2014/main" id="{24EEC29E-628B-4570-AC0A-A5B23643C462}"/>
                </a:ext>
              </a:extLst>
            </p:cNvPr>
            <p:cNvSpPr>
              <a:spLocks noChangeArrowheads="1"/>
            </p:cNvSpPr>
            <p:nvPr/>
          </p:nvSpPr>
          <p:spPr bwMode="auto">
            <a:xfrm>
              <a:off x="1531938" y="3702051"/>
              <a:ext cx="3273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Nig42 CD664</a:t>
              </a:r>
              <a:endParaRPr lang="en-US" altLang="en-US" sz="2400"/>
            </a:p>
          </p:txBody>
        </p:sp>
        <p:sp>
          <p:nvSpPr>
            <p:cNvPr id="355" name="Line 102">
              <a:extLst>
                <a:ext uri="{FF2B5EF4-FFF2-40B4-BE49-F238E27FC236}">
                  <a16:creationId xmlns:a16="http://schemas.microsoft.com/office/drawing/2014/main" id="{9A3C3CBC-2FC6-41AA-81ED-7C35F7A9BB10}"/>
                </a:ext>
              </a:extLst>
            </p:cNvPr>
            <p:cNvSpPr>
              <a:spLocks noChangeShapeType="1"/>
            </p:cNvSpPr>
            <p:nvPr/>
          </p:nvSpPr>
          <p:spPr bwMode="auto">
            <a:xfrm>
              <a:off x="1420813" y="373062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6" name="Rectangle 103">
              <a:extLst>
                <a:ext uri="{FF2B5EF4-FFF2-40B4-BE49-F238E27FC236}">
                  <a16:creationId xmlns:a16="http://schemas.microsoft.com/office/drawing/2014/main" id="{CE16DF0C-A1E5-4A1F-914D-D60A11DAE7AF}"/>
                </a:ext>
              </a:extLst>
            </p:cNvPr>
            <p:cNvSpPr>
              <a:spLocks noChangeArrowheads="1"/>
            </p:cNvSpPr>
            <p:nvPr/>
          </p:nvSpPr>
          <p:spPr bwMode="auto">
            <a:xfrm>
              <a:off x="1531938" y="3775076"/>
              <a:ext cx="270087"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Nig55 AN4</a:t>
              </a:r>
              <a:endParaRPr lang="en-US" altLang="en-US" sz="2400"/>
            </a:p>
          </p:txBody>
        </p:sp>
        <p:sp>
          <p:nvSpPr>
            <p:cNvPr id="357" name="Line 104">
              <a:extLst>
                <a:ext uri="{FF2B5EF4-FFF2-40B4-BE49-F238E27FC236}">
                  <a16:creationId xmlns:a16="http://schemas.microsoft.com/office/drawing/2014/main" id="{62B4E803-EB71-44A6-93E5-E14F28A715A5}"/>
                </a:ext>
              </a:extLst>
            </p:cNvPr>
            <p:cNvSpPr>
              <a:spLocks noChangeShapeType="1"/>
            </p:cNvSpPr>
            <p:nvPr/>
          </p:nvSpPr>
          <p:spPr bwMode="auto">
            <a:xfrm>
              <a:off x="1420813" y="3803651"/>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8" name="Rectangle 105">
              <a:extLst>
                <a:ext uri="{FF2B5EF4-FFF2-40B4-BE49-F238E27FC236}">
                  <a16:creationId xmlns:a16="http://schemas.microsoft.com/office/drawing/2014/main" id="{646C90CE-1049-46A2-95C7-FBDBF0B81A3D}"/>
                </a:ext>
              </a:extLst>
            </p:cNvPr>
            <p:cNvSpPr>
              <a:spLocks noChangeArrowheads="1"/>
            </p:cNvSpPr>
            <p:nvPr/>
          </p:nvSpPr>
          <p:spPr bwMode="auto">
            <a:xfrm>
              <a:off x="1531938" y="3848101"/>
              <a:ext cx="2964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Nig57 AB31</a:t>
              </a:r>
              <a:endParaRPr lang="en-US" altLang="en-US" sz="2400"/>
            </a:p>
          </p:txBody>
        </p:sp>
        <p:sp>
          <p:nvSpPr>
            <p:cNvPr id="359" name="Line 106">
              <a:extLst>
                <a:ext uri="{FF2B5EF4-FFF2-40B4-BE49-F238E27FC236}">
                  <a16:creationId xmlns:a16="http://schemas.microsoft.com/office/drawing/2014/main" id="{CB107386-ABF8-4315-8775-CD2C3CBE3239}"/>
                </a:ext>
              </a:extLst>
            </p:cNvPr>
            <p:cNvSpPr>
              <a:spLocks noChangeShapeType="1"/>
            </p:cNvSpPr>
            <p:nvPr/>
          </p:nvSpPr>
          <p:spPr bwMode="auto">
            <a:xfrm>
              <a:off x="1420813" y="3876676"/>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0" name="Rectangle 107">
              <a:extLst>
                <a:ext uri="{FF2B5EF4-FFF2-40B4-BE49-F238E27FC236}">
                  <a16:creationId xmlns:a16="http://schemas.microsoft.com/office/drawing/2014/main" id="{7FCA1F74-E6D3-40A6-B6E2-5B1397B94FD1}"/>
                </a:ext>
              </a:extLst>
            </p:cNvPr>
            <p:cNvSpPr>
              <a:spLocks noChangeArrowheads="1"/>
            </p:cNvSpPr>
            <p:nvPr/>
          </p:nvSpPr>
          <p:spPr bwMode="auto">
            <a:xfrm>
              <a:off x="1531938" y="3921126"/>
              <a:ext cx="294120"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Nig59 OS7B</a:t>
              </a:r>
              <a:endParaRPr lang="en-US" altLang="en-US" sz="2400"/>
            </a:p>
          </p:txBody>
        </p:sp>
        <p:sp>
          <p:nvSpPr>
            <p:cNvPr id="361" name="Line 108">
              <a:extLst>
                <a:ext uri="{FF2B5EF4-FFF2-40B4-BE49-F238E27FC236}">
                  <a16:creationId xmlns:a16="http://schemas.microsoft.com/office/drawing/2014/main" id="{B7398511-010D-463C-A943-60F72C43114F}"/>
                </a:ext>
              </a:extLst>
            </p:cNvPr>
            <p:cNvSpPr>
              <a:spLocks noChangeShapeType="1"/>
            </p:cNvSpPr>
            <p:nvPr/>
          </p:nvSpPr>
          <p:spPr bwMode="auto">
            <a:xfrm>
              <a:off x="1420813" y="3951288"/>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2" name="Rectangle 109">
              <a:extLst>
                <a:ext uri="{FF2B5EF4-FFF2-40B4-BE49-F238E27FC236}">
                  <a16:creationId xmlns:a16="http://schemas.microsoft.com/office/drawing/2014/main" id="{D51CA512-880A-404F-BBF7-3872976F2FF5}"/>
                </a:ext>
              </a:extLst>
            </p:cNvPr>
            <p:cNvSpPr>
              <a:spLocks noChangeArrowheads="1"/>
            </p:cNvSpPr>
            <p:nvPr/>
          </p:nvSpPr>
          <p:spPr bwMode="auto">
            <a:xfrm>
              <a:off x="1531938" y="3994151"/>
              <a:ext cx="289543"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Nig70 Oyo5</a:t>
              </a:r>
              <a:endParaRPr lang="en-US" altLang="en-US" sz="2400"/>
            </a:p>
          </p:txBody>
        </p:sp>
        <p:sp>
          <p:nvSpPr>
            <p:cNvPr id="363" name="Line 110">
              <a:extLst>
                <a:ext uri="{FF2B5EF4-FFF2-40B4-BE49-F238E27FC236}">
                  <a16:creationId xmlns:a16="http://schemas.microsoft.com/office/drawing/2014/main" id="{7C0C3A08-010B-4326-BE78-A5CE6A7B6515}"/>
                </a:ext>
              </a:extLst>
            </p:cNvPr>
            <p:cNvSpPr>
              <a:spLocks noChangeShapeType="1"/>
            </p:cNvSpPr>
            <p:nvPr/>
          </p:nvSpPr>
          <p:spPr bwMode="auto">
            <a:xfrm>
              <a:off x="1420813" y="4024313"/>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4" name="Rectangle 111">
              <a:extLst>
                <a:ext uri="{FF2B5EF4-FFF2-40B4-BE49-F238E27FC236}">
                  <a16:creationId xmlns:a16="http://schemas.microsoft.com/office/drawing/2014/main" id="{ED151284-238B-48F7-A003-20A9945E06F1}"/>
                </a:ext>
              </a:extLst>
            </p:cNvPr>
            <p:cNvSpPr>
              <a:spLocks noChangeArrowheads="1"/>
            </p:cNvSpPr>
            <p:nvPr/>
          </p:nvSpPr>
          <p:spPr bwMode="auto">
            <a:xfrm>
              <a:off x="1531938" y="4068763"/>
              <a:ext cx="3273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a:solidFill>
                    <a:srgbClr val="000000"/>
                  </a:solidFill>
                  <a:latin typeface="Cambria" panose="02040503050406030204" pitchFamily="18" charset="0"/>
                </a:rPr>
                <a:t> Nig75 CD652</a:t>
              </a:r>
              <a:endParaRPr lang="en-US" altLang="en-US" sz="2400"/>
            </a:p>
          </p:txBody>
        </p:sp>
        <p:sp>
          <p:nvSpPr>
            <p:cNvPr id="365" name="Line 112">
              <a:extLst>
                <a:ext uri="{FF2B5EF4-FFF2-40B4-BE49-F238E27FC236}">
                  <a16:creationId xmlns:a16="http://schemas.microsoft.com/office/drawing/2014/main" id="{55BDAEFB-2740-4624-8799-5DA0A8024C8F}"/>
                </a:ext>
              </a:extLst>
            </p:cNvPr>
            <p:cNvSpPr>
              <a:spLocks noChangeShapeType="1"/>
            </p:cNvSpPr>
            <p:nvPr/>
          </p:nvSpPr>
          <p:spPr bwMode="auto">
            <a:xfrm>
              <a:off x="1420813" y="4097338"/>
              <a:ext cx="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6" name="Line 113">
              <a:extLst>
                <a:ext uri="{FF2B5EF4-FFF2-40B4-BE49-F238E27FC236}">
                  <a16:creationId xmlns:a16="http://schemas.microsoft.com/office/drawing/2014/main" id="{44854A9D-70F3-47A6-856F-A1FD4F6BF7A0}"/>
                </a:ext>
              </a:extLst>
            </p:cNvPr>
            <p:cNvSpPr>
              <a:spLocks noChangeShapeType="1"/>
            </p:cNvSpPr>
            <p:nvPr/>
          </p:nvSpPr>
          <p:spPr bwMode="auto">
            <a:xfrm>
              <a:off x="1414463" y="3294063"/>
              <a:ext cx="0" cy="42227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7" name="Line 114">
              <a:extLst>
                <a:ext uri="{FF2B5EF4-FFF2-40B4-BE49-F238E27FC236}">
                  <a16:creationId xmlns:a16="http://schemas.microsoft.com/office/drawing/2014/main" id="{C73FA4ED-EF5B-40BF-8430-A31502A37F92}"/>
                </a:ext>
              </a:extLst>
            </p:cNvPr>
            <p:cNvSpPr>
              <a:spLocks noChangeShapeType="1"/>
            </p:cNvSpPr>
            <p:nvPr/>
          </p:nvSpPr>
          <p:spPr bwMode="auto">
            <a:xfrm>
              <a:off x="1414463" y="3694113"/>
              <a:ext cx="0" cy="40322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8" name="Freeform 115">
              <a:extLst>
                <a:ext uri="{FF2B5EF4-FFF2-40B4-BE49-F238E27FC236}">
                  <a16:creationId xmlns:a16="http://schemas.microsoft.com/office/drawing/2014/main" id="{A1DF7EE8-80B4-4EF3-A724-F2B3D48927F2}"/>
                </a:ext>
              </a:extLst>
            </p:cNvPr>
            <p:cNvSpPr>
              <a:spLocks/>
            </p:cNvSpPr>
            <p:nvPr/>
          </p:nvSpPr>
          <p:spPr bwMode="auto">
            <a:xfrm>
              <a:off x="1409700" y="3467101"/>
              <a:ext cx="4763" cy="227013"/>
            </a:xfrm>
            <a:custGeom>
              <a:avLst/>
              <a:gdLst>
                <a:gd name="T0" fmla="*/ 0 w 3"/>
                <a:gd name="T1" fmla="*/ 0 h 143"/>
                <a:gd name="T2" fmla="*/ 0 w 3"/>
                <a:gd name="T3" fmla="*/ 143 h 143"/>
                <a:gd name="T4" fmla="*/ 3 w 3"/>
                <a:gd name="T5" fmla="*/ 143 h 143"/>
              </a:gdLst>
              <a:ahLst/>
              <a:cxnLst>
                <a:cxn ang="0">
                  <a:pos x="T0" y="T1"/>
                </a:cxn>
                <a:cxn ang="0">
                  <a:pos x="T2" y="T3"/>
                </a:cxn>
                <a:cxn ang="0">
                  <a:pos x="T4" y="T5"/>
                </a:cxn>
              </a:cxnLst>
              <a:rect l="0" t="0" r="r" b="b"/>
              <a:pathLst>
                <a:path w="3" h="143">
                  <a:moveTo>
                    <a:pt x="0" y="0"/>
                  </a:moveTo>
                  <a:lnTo>
                    <a:pt x="0" y="143"/>
                  </a:lnTo>
                  <a:lnTo>
                    <a:pt x="3" y="143"/>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9" name="Freeform 116">
              <a:extLst>
                <a:ext uri="{FF2B5EF4-FFF2-40B4-BE49-F238E27FC236}">
                  <a16:creationId xmlns:a16="http://schemas.microsoft.com/office/drawing/2014/main" id="{885AD3E8-2E1B-4D98-B48F-8C184ED7193F}"/>
                </a:ext>
              </a:extLst>
            </p:cNvPr>
            <p:cNvSpPr>
              <a:spLocks/>
            </p:cNvSpPr>
            <p:nvPr/>
          </p:nvSpPr>
          <p:spPr bwMode="auto">
            <a:xfrm>
              <a:off x="2074318" y="3195638"/>
              <a:ext cx="19050" cy="923925"/>
            </a:xfrm>
            <a:custGeom>
              <a:avLst/>
              <a:gdLst>
                <a:gd name="T0" fmla="*/ 0 w 12"/>
                <a:gd name="T1" fmla="*/ 0 h 582"/>
                <a:gd name="T2" fmla="*/ 12 w 12"/>
                <a:gd name="T3" fmla="*/ 0 h 582"/>
                <a:gd name="T4" fmla="*/ 12 w 12"/>
                <a:gd name="T5" fmla="*/ 582 h 582"/>
                <a:gd name="T6" fmla="*/ 0 w 12"/>
                <a:gd name="T7" fmla="*/ 582 h 582"/>
              </a:gdLst>
              <a:ahLst/>
              <a:cxnLst>
                <a:cxn ang="0">
                  <a:pos x="T0" y="T1"/>
                </a:cxn>
                <a:cxn ang="0">
                  <a:pos x="T2" y="T3"/>
                </a:cxn>
                <a:cxn ang="0">
                  <a:pos x="T4" y="T5"/>
                </a:cxn>
                <a:cxn ang="0">
                  <a:pos x="T6" y="T7"/>
                </a:cxn>
              </a:cxnLst>
              <a:rect l="0" t="0" r="r" b="b"/>
              <a:pathLst>
                <a:path w="12" h="582">
                  <a:moveTo>
                    <a:pt x="0" y="0"/>
                  </a:moveTo>
                  <a:lnTo>
                    <a:pt x="12" y="0"/>
                  </a:lnTo>
                  <a:lnTo>
                    <a:pt x="12" y="582"/>
                  </a:lnTo>
                  <a:lnTo>
                    <a:pt x="0" y="582"/>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dirty="0"/>
            </a:p>
          </p:txBody>
        </p:sp>
        <p:sp>
          <p:nvSpPr>
            <p:cNvPr id="370" name="Rectangle 117">
              <a:extLst>
                <a:ext uri="{FF2B5EF4-FFF2-40B4-BE49-F238E27FC236}">
                  <a16:creationId xmlns:a16="http://schemas.microsoft.com/office/drawing/2014/main" id="{61F4467A-10A6-4801-9AFE-63C71BF6C867}"/>
                </a:ext>
              </a:extLst>
            </p:cNvPr>
            <p:cNvSpPr>
              <a:spLocks noChangeArrowheads="1"/>
            </p:cNvSpPr>
            <p:nvPr/>
          </p:nvSpPr>
          <p:spPr bwMode="auto">
            <a:xfrm>
              <a:off x="2121162" y="3627438"/>
              <a:ext cx="434886" cy="10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b="1" dirty="0">
                  <a:solidFill>
                    <a:srgbClr val="000000"/>
                  </a:solidFill>
                  <a:latin typeface="Cambria" panose="02040503050406030204" pitchFamily="18" charset="0"/>
                </a:rPr>
                <a:t>Genotype II</a:t>
              </a:r>
              <a:endParaRPr lang="en-US" altLang="en-US" sz="3200" dirty="0"/>
            </a:p>
          </p:txBody>
        </p:sp>
        <p:sp>
          <p:nvSpPr>
            <p:cNvPr id="371" name="Line 118">
              <a:extLst>
                <a:ext uri="{FF2B5EF4-FFF2-40B4-BE49-F238E27FC236}">
                  <a16:creationId xmlns:a16="http://schemas.microsoft.com/office/drawing/2014/main" id="{1BC7C6C6-DDA9-4C93-87CC-B67E252B99F9}"/>
                </a:ext>
              </a:extLst>
            </p:cNvPr>
            <p:cNvSpPr>
              <a:spLocks noChangeShapeType="1"/>
            </p:cNvSpPr>
            <p:nvPr/>
          </p:nvSpPr>
          <p:spPr bwMode="auto">
            <a:xfrm>
              <a:off x="1370013" y="3455988"/>
              <a:ext cx="3968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2" name="Line 119">
              <a:extLst>
                <a:ext uri="{FF2B5EF4-FFF2-40B4-BE49-F238E27FC236}">
                  <a16:creationId xmlns:a16="http://schemas.microsoft.com/office/drawing/2014/main" id="{8177C2D2-66B5-477D-A001-7A32DE492098}"/>
                </a:ext>
              </a:extLst>
            </p:cNvPr>
            <p:cNvSpPr>
              <a:spLocks noChangeShapeType="1"/>
            </p:cNvSpPr>
            <p:nvPr/>
          </p:nvSpPr>
          <p:spPr bwMode="auto">
            <a:xfrm>
              <a:off x="1362075" y="2935288"/>
              <a:ext cx="0" cy="27781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3" name="Line 120">
              <a:extLst>
                <a:ext uri="{FF2B5EF4-FFF2-40B4-BE49-F238E27FC236}">
                  <a16:creationId xmlns:a16="http://schemas.microsoft.com/office/drawing/2014/main" id="{4848D553-2A34-4B6A-A4CD-BDB469D9A909}"/>
                </a:ext>
              </a:extLst>
            </p:cNvPr>
            <p:cNvSpPr>
              <a:spLocks noChangeShapeType="1"/>
            </p:cNvSpPr>
            <p:nvPr/>
          </p:nvSpPr>
          <p:spPr bwMode="auto">
            <a:xfrm>
              <a:off x="1362075" y="3190876"/>
              <a:ext cx="0" cy="26511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4" name="Freeform 121">
              <a:extLst>
                <a:ext uri="{FF2B5EF4-FFF2-40B4-BE49-F238E27FC236}">
                  <a16:creationId xmlns:a16="http://schemas.microsoft.com/office/drawing/2014/main" id="{2B412E12-0319-43A7-B21F-0B7C645C4274}"/>
                </a:ext>
              </a:extLst>
            </p:cNvPr>
            <p:cNvSpPr>
              <a:spLocks/>
            </p:cNvSpPr>
            <p:nvPr/>
          </p:nvSpPr>
          <p:spPr bwMode="auto">
            <a:xfrm>
              <a:off x="1241425" y="3190876"/>
              <a:ext cx="120650" cy="668338"/>
            </a:xfrm>
            <a:custGeom>
              <a:avLst/>
              <a:gdLst>
                <a:gd name="T0" fmla="*/ 0 w 76"/>
                <a:gd name="T1" fmla="*/ 421 h 421"/>
                <a:gd name="T2" fmla="*/ 0 w 76"/>
                <a:gd name="T3" fmla="*/ 0 h 421"/>
                <a:gd name="T4" fmla="*/ 76 w 76"/>
                <a:gd name="T5" fmla="*/ 0 h 421"/>
              </a:gdLst>
              <a:ahLst/>
              <a:cxnLst>
                <a:cxn ang="0">
                  <a:pos x="T0" y="T1"/>
                </a:cxn>
                <a:cxn ang="0">
                  <a:pos x="T2" y="T3"/>
                </a:cxn>
                <a:cxn ang="0">
                  <a:pos x="T4" y="T5"/>
                </a:cxn>
              </a:cxnLst>
              <a:rect l="0" t="0" r="r" b="b"/>
              <a:pathLst>
                <a:path w="76" h="421">
                  <a:moveTo>
                    <a:pt x="0" y="421"/>
                  </a:moveTo>
                  <a:lnTo>
                    <a:pt x="0" y="0"/>
                  </a:lnTo>
                  <a:lnTo>
                    <a:pt x="76"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5" name="Rectangle 122">
              <a:extLst>
                <a:ext uri="{FF2B5EF4-FFF2-40B4-BE49-F238E27FC236}">
                  <a16:creationId xmlns:a16="http://schemas.microsoft.com/office/drawing/2014/main" id="{8A2EA40F-6CE3-40B9-BE21-6306F544EA4B}"/>
                </a:ext>
              </a:extLst>
            </p:cNvPr>
            <p:cNvSpPr>
              <a:spLocks noChangeArrowheads="1"/>
            </p:cNvSpPr>
            <p:nvPr/>
          </p:nvSpPr>
          <p:spPr bwMode="auto">
            <a:xfrm>
              <a:off x="1619250" y="4148138"/>
              <a:ext cx="31014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III</a:t>
              </a:r>
              <a:endParaRPr lang="en-US" altLang="en-US" sz="2400"/>
            </a:p>
          </p:txBody>
        </p:sp>
        <p:sp>
          <p:nvSpPr>
            <p:cNvPr id="376" name="Line 123">
              <a:extLst>
                <a:ext uri="{FF2B5EF4-FFF2-40B4-BE49-F238E27FC236}">
                  <a16:creationId xmlns:a16="http://schemas.microsoft.com/office/drawing/2014/main" id="{A2220805-0A9B-4730-AF5A-5EF0A998FB83}"/>
                </a:ext>
              </a:extLst>
            </p:cNvPr>
            <p:cNvSpPr>
              <a:spLocks noChangeShapeType="1"/>
            </p:cNvSpPr>
            <p:nvPr/>
          </p:nvSpPr>
          <p:spPr bwMode="auto">
            <a:xfrm>
              <a:off x="1487488" y="4170363"/>
              <a:ext cx="2540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7" name="Rectangle 124">
              <a:extLst>
                <a:ext uri="{FF2B5EF4-FFF2-40B4-BE49-F238E27FC236}">
                  <a16:creationId xmlns:a16="http://schemas.microsoft.com/office/drawing/2014/main" id="{59D74FAB-5025-4AC0-B8A5-6E1CE6E920A6}"/>
                </a:ext>
              </a:extLst>
            </p:cNvPr>
            <p:cNvSpPr>
              <a:spLocks noChangeArrowheads="1"/>
            </p:cNvSpPr>
            <p:nvPr/>
          </p:nvSpPr>
          <p:spPr bwMode="auto">
            <a:xfrm>
              <a:off x="1622425" y="4222751"/>
              <a:ext cx="359353"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XXII</a:t>
              </a:r>
              <a:endParaRPr lang="en-US" altLang="en-US" sz="2400"/>
            </a:p>
          </p:txBody>
        </p:sp>
        <p:sp>
          <p:nvSpPr>
            <p:cNvPr id="378" name="Line 125">
              <a:extLst>
                <a:ext uri="{FF2B5EF4-FFF2-40B4-BE49-F238E27FC236}">
                  <a16:creationId xmlns:a16="http://schemas.microsoft.com/office/drawing/2014/main" id="{E6B7F244-ECB3-4420-B83D-92986246B50A}"/>
                </a:ext>
              </a:extLst>
            </p:cNvPr>
            <p:cNvSpPr>
              <a:spLocks noChangeShapeType="1"/>
            </p:cNvSpPr>
            <p:nvPr/>
          </p:nvSpPr>
          <p:spPr bwMode="auto">
            <a:xfrm>
              <a:off x="1487488" y="4243388"/>
              <a:ext cx="28575"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9" name="Line 126">
              <a:extLst>
                <a:ext uri="{FF2B5EF4-FFF2-40B4-BE49-F238E27FC236}">
                  <a16:creationId xmlns:a16="http://schemas.microsoft.com/office/drawing/2014/main" id="{B9696155-8A45-45F1-8797-E3CEC839DBCD}"/>
                </a:ext>
              </a:extLst>
            </p:cNvPr>
            <p:cNvSpPr>
              <a:spLocks noChangeShapeType="1"/>
            </p:cNvSpPr>
            <p:nvPr/>
          </p:nvSpPr>
          <p:spPr bwMode="auto">
            <a:xfrm>
              <a:off x="1479550" y="4175126"/>
              <a:ext cx="0" cy="5397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0" name="Line 127">
              <a:extLst>
                <a:ext uri="{FF2B5EF4-FFF2-40B4-BE49-F238E27FC236}">
                  <a16:creationId xmlns:a16="http://schemas.microsoft.com/office/drawing/2014/main" id="{1C55B796-8965-4183-A1E8-830FA577BCAC}"/>
                </a:ext>
              </a:extLst>
            </p:cNvPr>
            <p:cNvSpPr>
              <a:spLocks noChangeShapeType="1"/>
            </p:cNvSpPr>
            <p:nvPr/>
          </p:nvSpPr>
          <p:spPr bwMode="auto">
            <a:xfrm>
              <a:off x="1479550" y="4206876"/>
              <a:ext cx="0" cy="3651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1" name="Freeform 128">
              <a:extLst>
                <a:ext uri="{FF2B5EF4-FFF2-40B4-BE49-F238E27FC236}">
                  <a16:creationId xmlns:a16="http://schemas.microsoft.com/office/drawing/2014/main" id="{9A6B5D95-55A7-4816-B370-D2E0646D323C}"/>
                </a:ext>
              </a:extLst>
            </p:cNvPr>
            <p:cNvSpPr>
              <a:spLocks/>
            </p:cNvSpPr>
            <p:nvPr/>
          </p:nvSpPr>
          <p:spPr bwMode="auto">
            <a:xfrm>
              <a:off x="1328738" y="4206876"/>
              <a:ext cx="150813" cy="100013"/>
            </a:xfrm>
            <a:custGeom>
              <a:avLst/>
              <a:gdLst>
                <a:gd name="T0" fmla="*/ 0 w 95"/>
                <a:gd name="T1" fmla="*/ 63 h 63"/>
                <a:gd name="T2" fmla="*/ 0 w 95"/>
                <a:gd name="T3" fmla="*/ 0 h 63"/>
                <a:gd name="T4" fmla="*/ 95 w 95"/>
                <a:gd name="T5" fmla="*/ 0 h 63"/>
              </a:gdLst>
              <a:ahLst/>
              <a:cxnLst>
                <a:cxn ang="0">
                  <a:pos x="T0" y="T1"/>
                </a:cxn>
                <a:cxn ang="0">
                  <a:pos x="T2" y="T3"/>
                </a:cxn>
                <a:cxn ang="0">
                  <a:pos x="T4" y="T5"/>
                </a:cxn>
              </a:cxnLst>
              <a:rect l="0" t="0" r="r" b="b"/>
              <a:pathLst>
                <a:path w="95" h="63">
                  <a:moveTo>
                    <a:pt x="0" y="63"/>
                  </a:moveTo>
                  <a:lnTo>
                    <a:pt x="0" y="0"/>
                  </a:lnTo>
                  <a:lnTo>
                    <a:pt x="95"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2" name="Rectangle 129">
              <a:extLst>
                <a:ext uri="{FF2B5EF4-FFF2-40B4-BE49-F238E27FC236}">
                  <a16:creationId xmlns:a16="http://schemas.microsoft.com/office/drawing/2014/main" id="{D6138431-5338-44B5-BBFC-0D6A30B83A39}"/>
                </a:ext>
              </a:extLst>
            </p:cNvPr>
            <p:cNvSpPr>
              <a:spLocks noChangeArrowheads="1"/>
            </p:cNvSpPr>
            <p:nvPr/>
          </p:nvSpPr>
          <p:spPr bwMode="auto">
            <a:xfrm>
              <a:off x="1541463" y="4295776"/>
              <a:ext cx="339898"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XXI</a:t>
              </a:r>
              <a:endParaRPr lang="en-US" altLang="en-US" sz="2400"/>
            </a:p>
          </p:txBody>
        </p:sp>
        <p:sp>
          <p:nvSpPr>
            <p:cNvPr id="383" name="Line 130">
              <a:extLst>
                <a:ext uri="{FF2B5EF4-FFF2-40B4-BE49-F238E27FC236}">
                  <a16:creationId xmlns:a16="http://schemas.microsoft.com/office/drawing/2014/main" id="{7D3A7BAF-37D4-49A6-B228-082DC583F700}"/>
                </a:ext>
              </a:extLst>
            </p:cNvPr>
            <p:cNvSpPr>
              <a:spLocks noChangeShapeType="1"/>
            </p:cNvSpPr>
            <p:nvPr/>
          </p:nvSpPr>
          <p:spPr bwMode="auto">
            <a:xfrm>
              <a:off x="1358900" y="4318001"/>
              <a:ext cx="7620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4" name="Rectangle 131">
              <a:extLst>
                <a:ext uri="{FF2B5EF4-FFF2-40B4-BE49-F238E27FC236}">
                  <a16:creationId xmlns:a16="http://schemas.microsoft.com/office/drawing/2014/main" id="{D33B1716-F423-4817-89FF-FFEBD8E98BEB}"/>
                </a:ext>
              </a:extLst>
            </p:cNvPr>
            <p:cNvSpPr>
              <a:spLocks noChangeArrowheads="1"/>
            </p:cNvSpPr>
            <p:nvPr/>
          </p:nvSpPr>
          <p:spPr bwMode="auto">
            <a:xfrm>
              <a:off x="1498600" y="4368801"/>
              <a:ext cx="305565"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IV</a:t>
              </a:r>
              <a:endParaRPr lang="en-US" altLang="en-US" sz="2400"/>
            </a:p>
          </p:txBody>
        </p:sp>
        <p:sp>
          <p:nvSpPr>
            <p:cNvPr id="385" name="Line 132">
              <a:extLst>
                <a:ext uri="{FF2B5EF4-FFF2-40B4-BE49-F238E27FC236}">
                  <a16:creationId xmlns:a16="http://schemas.microsoft.com/office/drawing/2014/main" id="{1875E5E1-2E75-43B9-9DFB-BA144052AC38}"/>
                </a:ext>
              </a:extLst>
            </p:cNvPr>
            <p:cNvSpPr>
              <a:spLocks noChangeShapeType="1"/>
            </p:cNvSpPr>
            <p:nvPr/>
          </p:nvSpPr>
          <p:spPr bwMode="auto">
            <a:xfrm>
              <a:off x="1358900" y="4391026"/>
              <a:ext cx="3333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6" name="Line 133">
              <a:extLst>
                <a:ext uri="{FF2B5EF4-FFF2-40B4-BE49-F238E27FC236}">
                  <a16:creationId xmlns:a16="http://schemas.microsoft.com/office/drawing/2014/main" id="{8FE192FE-AF69-46B7-B212-46257269A00F}"/>
                </a:ext>
              </a:extLst>
            </p:cNvPr>
            <p:cNvSpPr>
              <a:spLocks noChangeShapeType="1"/>
            </p:cNvSpPr>
            <p:nvPr/>
          </p:nvSpPr>
          <p:spPr bwMode="auto">
            <a:xfrm>
              <a:off x="1350963" y="4321176"/>
              <a:ext cx="0" cy="5556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7" name="Line 134">
              <a:extLst>
                <a:ext uri="{FF2B5EF4-FFF2-40B4-BE49-F238E27FC236}">
                  <a16:creationId xmlns:a16="http://schemas.microsoft.com/office/drawing/2014/main" id="{716C59C5-8764-4ED0-813F-7469FDDE04E7}"/>
                </a:ext>
              </a:extLst>
            </p:cNvPr>
            <p:cNvSpPr>
              <a:spLocks noChangeShapeType="1"/>
            </p:cNvSpPr>
            <p:nvPr/>
          </p:nvSpPr>
          <p:spPr bwMode="auto">
            <a:xfrm>
              <a:off x="1350963" y="4354513"/>
              <a:ext cx="0" cy="3651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8" name="Freeform 135">
              <a:extLst>
                <a:ext uri="{FF2B5EF4-FFF2-40B4-BE49-F238E27FC236}">
                  <a16:creationId xmlns:a16="http://schemas.microsoft.com/office/drawing/2014/main" id="{B85C653A-FA62-404B-94DA-121C4C823309}"/>
                </a:ext>
              </a:extLst>
            </p:cNvPr>
            <p:cNvSpPr>
              <a:spLocks/>
            </p:cNvSpPr>
            <p:nvPr/>
          </p:nvSpPr>
          <p:spPr bwMode="auto">
            <a:xfrm>
              <a:off x="1336675" y="4354513"/>
              <a:ext cx="14288" cy="53975"/>
            </a:xfrm>
            <a:custGeom>
              <a:avLst/>
              <a:gdLst>
                <a:gd name="T0" fmla="*/ 0 w 9"/>
                <a:gd name="T1" fmla="*/ 34 h 34"/>
                <a:gd name="T2" fmla="*/ 0 w 9"/>
                <a:gd name="T3" fmla="*/ 0 h 34"/>
                <a:gd name="T4" fmla="*/ 9 w 9"/>
                <a:gd name="T5" fmla="*/ 0 h 34"/>
              </a:gdLst>
              <a:ahLst/>
              <a:cxnLst>
                <a:cxn ang="0">
                  <a:pos x="T0" y="T1"/>
                </a:cxn>
                <a:cxn ang="0">
                  <a:pos x="T2" y="T3"/>
                </a:cxn>
                <a:cxn ang="0">
                  <a:pos x="T4" y="T5"/>
                </a:cxn>
              </a:cxnLst>
              <a:rect l="0" t="0" r="r" b="b"/>
              <a:pathLst>
                <a:path w="9" h="34">
                  <a:moveTo>
                    <a:pt x="0" y="34"/>
                  </a:moveTo>
                  <a:lnTo>
                    <a:pt x="0" y="0"/>
                  </a:lnTo>
                  <a:lnTo>
                    <a:pt x="9"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9" name="Rectangle 136">
              <a:extLst>
                <a:ext uri="{FF2B5EF4-FFF2-40B4-BE49-F238E27FC236}">
                  <a16:creationId xmlns:a16="http://schemas.microsoft.com/office/drawing/2014/main" id="{364BDD65-43AC-43B4-8C4E-F8DAB1985C56}"/>
                </a:ext>
              </a:extLst>
            </p:cNvPr>
            <p:cNvSpPr>
              <a:spLocks noChangeArrowheads="1"/>
            </p:cNvSpPr>
            <p:nvPr/>
          </p:nvSpPr>
          <p:spPr bwMode="auto">
            <a:xfrm>
              <a:off x="1479550" y="4441826"/>
              <a:ext cx="350198"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XXa</a:t>
              </a:r>
              <a:endParaRPr lang="en-US" altLang="en-US" sz="2400"/>
            </a:p>
          </p:txBody>
        </p:sp>
        <p:sp>
          <p:nvSpPr>
            <p:cNvPr id="390" name="Line 137">
              <a:extLst>
                <a:ext uri="{FF2B5EF4-FFF2-40B4-BE49-F238E27FC236}">
                  <a16:creationId xmlns:a16="http://schemas.microsoft.com/office/drawing/2014/main" id="{BA1E029F-E513-4368-AAA2-2E54129A6493}"/>
                </a:ext>
              </a:extLst>
            </p:cNvPr>
            <p:cNvSpPr>
              <a:spLocks noChangeShapeType="1"/>
            </p:cNvSpPr>
            <p:nvPr/>
          </p:nvSpPr>
          <p:spPr bwMode="auto">
            <a:xfrm>
              <a:off x="1344613" y="4464051"/>
              <a:ext cx="28575"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1" name="Line 138">
              <a:extLst>
                <a:ext uri="{FF2B5EF4-FFF2-40B4-BE49-F238E27FC236}">
                  <a16:creationId xmlns:a16="http://schemas.microsoft.com/office/drawing/2014/main" id="{2AA8EC6E-8859-4D08-9778-958D2D01D273}"/>
                </a:ext>
              </a:extLst>
            </p:cNvPr>
            <p:cNvSpPr>
              <a:spLocks noChangeShapeType="1"/>
            </p:cNvSpPr>
            <p:nvPr/>
          </p:nvSpPr>
          <p:spPr bwMode="auto">
            <a:xfrm>
              <a:off x="1336675" y="4408488"/>
              <a:ext cx="0" cy="5556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2" name="Freeform 139">
              <a:extLst>
                <a:ext uri="{FF2B5EF4-FFF2-40B4-BE49-F238E27FC236}">
                  <a16:creationId xmlns:a16="http://schemas.microsoft.com/office/drawing/2014/main" id="{7943DF07-F171-4E52-93AF-09CDDE91D618}"/>
                </a:ext>
              </a:extLst>
            </p:cNvPr>
            <p:cNvSpPr>
              <a:spLocks/>
            </p:cNvSpPr>
            <p:nvPr/>
          </p:nvSpPr>
          <p:spPr bwMode="auto">
            <a:xfrm>
              <a:off x="1328738" y="4318001"/>
              <a:ext cx="7938" cy="90488"/>
            </a:xfrm>
            <a:custGeom>
              <a:avLst/>
              <a:gdLst>
                <a:gd name="T0" fmla="*/ 0 w 5"/>
                <a:gd name="T1" fmla="*/ 0 h 57"/>
                <a:gd name="T2" fmla="*/ 0 w 5"/>
                <a:gd name="T3" fmla="*/ 57 h 57"/>
                <a:gd name="T4" fmla="*/ 5 w 5"/>
                <a:gd name="T5" fmla="*/ 57 h 57"/>
              </a:gdLst>
              <a:ahLst/>
              <a:cxnLst>
                <a:cxn ang="0">
                  <a:pos x="T0" y="T1"/>
                </a:cxn>
                <a:cxn ang="0">
                  <a:pos x="T2" y="T3"/>
                </a:cxn>
                <a:cxn ang="0">
                  <a:pos x="T4" y="T5"/>
                </a:cxn>
              </a:cxnLst>
              <a:rect l="0" t="0" r="r" b="b"/>
              <a:pathLst>
                <a:path w="5" h="57">
                  <a:moveTo>
                    <a:pt x="0" y="0"/>
                  </a:moveTo>
                  <a:lnTo>
                    <a:pt x="0" y="57"/>
                  </a:lnTo>
                  <a:lnTo>
                    <a:pt x="5" y="57"/>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3" name="Freeform 140">
              <a:extLst>
                <a:ext uri="{FF2B5EF4-FFF2-40B4-BE49-F238E27FC236}">
                  <a16:creationId xmlns:a16="http://schemas.microsoft.com/office/drawing/2014/main" id="{4A15FA9F-3852-4692-8EA7-0E24BDB21E34}"/>
                </a:ext>
              </a:extLst>
            </p:cNvPr>
            <p:cNvSpPr>
              <a:spLocks/>
            </p:cNvSpPr>
            <p:nvPr/>
          </p:nvSpPr>
          <p:spPr bwMode="auto">
            <a:xfrm>
              <a:off x="1277938" y="4306888"/>
              <a:ext cx="50800" cy="112713"/>
            </a:xfrm>
            <a:custGeom>
              <a:avLst/>
              <a:gdLst>
                <a:gd name="T0" fmla="*/ 0 w 32"/>
                <a:gd name="T1" fmla="*/ 71 h 71"/>
                <a:gd name="T2" fmla="*/ 0 w 32"/>
                <a:gd name="T3" fmla="*/ 0 h 71"/>
                <a:gd name="T4" fmla="*/ 32 w 32"/>
                <a:gd name="T5" fmla="*/ 0 h 71"/>
              </a:gdLst>
              <a:ahLst/>
              <a:cxnLst>
                <a:cxn ang="0">
                  <a:pos x="T0" y="T1"/>
                </a:cxn>
                <a:cxn ang="0">
                  <a:pos x="T2" y="T3"/>
                </a:cxn>
                <a:cxn ang="0">
                  <a:pos x="T4" y="T5"/>
                </a:cxn>
              </a:cxnLst>
              <a:rect l="0" t="0" r="r" b="b"/>
              <a:pathLst>
                <a:path w="32" h="71">
                  <a:moveTo>
                    <a:pt x="0" y="71"/>
                  </a:moveTo>
                  <a:lnTo>
                    <a:pt x="0" y="0"/>
                  </a:lnTo>
                  <a:lnTo>
                    <a:pt x="32"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4" name="Rectangle 141">
              <a:extLst>
                <a:ext uri="{FF2B5EF4-FFF2-40B4-BE49-F238E27FC236}">
                  <a16:creationId xmlns:a16="http://schemas.microsoft.com/office/drawing/2014/main" id="{0E91A530-5D7B-4023-B099-ECBCBAEA3386}"/>
                </a:ext>
              </a:extLst>
            </p:cNvPr>
            <p:cNvSpPr>
              <a:spLocks noChangeArrowheads="1"/>
            </p:cNvSpPr>
            <p:nvPr/>
          </p:nvSpPr>
          <p:spPr bwMode="auto">
            <a:xfrm>
              <a:off x="1498600" y="4514851"/>
              <a:ext cx="352487"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XXb</a:t>
              </a:r>
              <a:endParaRPr lang="en-US" altLang="en-US" sz="2400"/>
            </a:p>
          </p:txBody>
        </p:sp>
        <p:sp>
          <p:nvSpPr>
            <p:cNvPr id="395" name="Line 142">
              <a:extLst>
                <a:ext uri="{FF2B5EF4-FFF2-40B4-BE49-F238E27FC236}">
                  <a16:creationId xmlns:a16="http://schemas.microsoft.com/office/drawing/2014/main" id="{2FC9C4F0-58D4-46BB-BA51-0F1974ECA084}"/>
                </a:ext>
              </a:extLst>
            </p:cNvPr>
            <p:cNvSpPr>
              <a:spLocks noChangeShapeType="1"/>
            </p:cNvSpPr>
            <p:nvPr/>
          </p:nvSpPr>
          <p:spPr bwMode="auto">
            <a:xfrm>
              <a:off x="1285875" y="4537076"/>
              <a:ext cx="106363"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6" name="Line 143">
              <a:extLst>
                <a:ext uri="{FF2B5EF4-FFF2-40B4-BE49-F238E27FC236}">
                  <a16:creationId xmlns:a16="http://schemas.microsoft.com/office/drawing/2014/main" id="{08B0F085-417A-4ADD-992C-CA110934235F}"/>
                </a:ext>
              </a:extLst>
            </p:cNvPr>
            <p:cNvSpPr>
              <a:spLocks noChangeShapeType="1"/>
            </p:cNvSpPr>
            <p:nvPr/>
          </p:nvSpPr>
          <p:spPr bwMode="auto">
            <a:xfrm>
              <a:off x="1277938" y="4419601"/>
              <a:ext cx="0" cy="11747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7" name="Freeform 144">
              <a:extLst>
                <a:ext uri="{FF2B5EF4-FFF2-40B4-BE49-F238E27FC236}">
                  <a16:creationId xmlns:a16="http://schemas.microsoft.com/office/drawing/2014/main" id="{725705F3-1995-4F8F-BE0C-F9936F8D8567}"/>
                </a:ext>
              </a:extLst>
            </p:cNvPr>
            <p:cNvSpPr>
              <a:spLocks/>
            </p:cNvSpPr>
            <p:nvPr/>
          </p:nvSpPr>
          <p:spPr bwMode="auto">
            <a:xfrm>
              <a:off x="1274763" y="4419601"/>
              <a:ext cx="3175" cy="106363"/>
            </a:xfrm>
            <a:custGeom>
              <a:avLst/>
              <a:gdLst>
                <a:gd name="T0" fmla="*/ 0 w 2"/>
                <a:gd name="T1" fmla="*/ 67 h 67"/>
                <a:gd name="T2" fmla="*/ 0 w 2"/>
                <a:gd name="T3" fmla="*/ 0 h 67"/>
                <a:gd name="T4" fmla="*/ 2 w 2"/>
                <a:gd name="T5" fmla="*/ 0 h 67"/>
              </a:gdLst>
              <a:ahLst/>
              <a:cxnLst>
                <a:cxn ang="0">
                  <a:pos x="T0" y="T1"/>
                </a:cxn>
                <a:cxn ang="0">
                  <a:pos x="T2" y="T3"/>
                </a:cxn>
                <a:cxn ang="0">
                  <a:pos x="T4" y="T5"/>
                </a:cxn>
              </a:cxnLst>
              <a:rect l="0" t="0" r="r" b="b"/>
              <a:pathLst>
                <a:path w="2" h="67">
                  <a:moveTo>
                    <a:pt x="0" y="67"/>
                  </a:moveTo>
                  <a:lnTo>
                    <a:pt x="0" y="0"/>
                  </a:lnTo>
                  <a:lnTo>
                    <a:pt x="2"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8" name="Rectangle 145">
              <a:extLst>
                <a:ext uri="{FF2B5EF4-FFF2-40B4-BE49-F238E27FC236}">
                  <a16:creationId xmlns:a16="http://schemas.microsoft.com/office/drawing/2014/main" id="{D2EE37FD-5B2A-4BCD-8A50-DBB2ACCBEAA0}"/>
                </a:ext>
              </a:extLst>
            </p:cNvPr>
            <p:cNvSpPr>
              <a:spLocks noChangeArrowheads="1"/>
            </p:cNvSpPr>
            <p:nvPr/>
          </p:nvSpPr>
          <p:spPr bwMode="auto">
            <a:xfrm>
              <a:off x="1593850" y="4603751"/>
              <a:ext cx="2861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V</a:t>
              </a:r>
              <a:endParaRPr lang="en-US" altLang="en-US" sz="2400"/>
            </a:p>
          </p:txBody>
        </p:sp>
        <p:sp>
          <p:nvSpPr>
            <p:cNvPr id="399" name="Freeform 146">
              <a:extLst>
                <a:ext uri="{FF2B5EF4-FFF2-40B4-BE49-F238E27FC236}">
                  <a16:creationId xmlns:a16="http://schemas.microsoft.com/office/drawing/2014/main" id="{9EE1FAA1-0ACD-4B0E-BDE9-7BFD5E183923}"/>
                </a:ext>
              </a:extLst>
            </p:cNvPr>
            <p:cNvSpPr>
              <a:spLocks/>
            </p:cNvSpPr>
            <p:nvPr/>
          </p:nvSpPr>
          <p:spPr bwMode="auto">
            <a:xfrm>
              <a:off x="1314450" y="4589463"/>
              <a:ext cx="257175" cy="87313"/>
            </a:xfrm>
            <a:custGeom>
              <a:avLst/>
              <a:gdLst>
                <a:gd name="T0" fmla="*/ 0 w 162"/>
                <a:gd name="T1" fmla="*/ 34 h 55"/>
                <a:gd name="T2" fmla="*/ 0 w 162"/>
                <a:gd name="T3" fmla="*/ 20 h 55"/>
                <a:gd name="T4" fmla="*/ 162 w 162"/>
                <a:gd name="T5" fmla="*/ 0 h 55"/>
                <a:gd name="T6" fmla="*/ 162 w 162"/>
                <a:gd name="T7" fmla="*/ 55 h 55"/>
                <a:gd name="T8" fmla="*/ 0 w 162"/>
                <a:gd name="T9" fmla="*/ 34 h 55"/>
              </a:gdLst>
              <a:ahLst/>
              <a:cxnLst>
                <a:cxn ang="0">
                  <a:pos x="T0" y="T1"/>
                </a:cxn>
                <a:cxn ang="0">
                  <a:pos x="T2" y="T3"/>
                </a:cxn>
                <a:cxn ang="0">
                  <a:pos x="T4" y="T5"/>
                </a:cxn>
                <a:cxn ang="0">
                  <a:pos x="T6" y="T7"/>
                </a:cxn>
                <a:cxn ang="0">
                  <a:pos x="T8" y="T9"/>
                </a:cxn>
              </a:cxnLst>
              <a:rect l="0" t="0" r="r" b="b"/>
              <a:pathLst>
                <a:path w="162" h="55">
                  <a:moveTo>
                    <a:pt x="0" y="34"/>
                  </a:moveTo>
                  <a:lnTo>
                    <a:pt x="0" y="20"/>
                  </a:lnTo>
                  <a:lnTo>
                    <a:pt x="162" y="0"/>
                  </a:lnTo>
                  <a:lnTo>
                    <a:pt x="162" y="55"/>
                  </a:lnTo>
                  <a:lnTo>
                    <a:pt x="0" y="34"/>
                  </a:lnTo>
                  <a:close/>
                </a:path>
              </a:pathLst>
            </a:custGeom>
            <a:solidFill>
              <a:srgbClr val="000000"/>
            </a:solidFill>
            <a:ln w="11113"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400" name="Line 147">
              <a:extLst>
                <a:ext uri="{FF2B5EF4-FFF2-40B4-BE49-F238E27FC236}">
                  <a16:creationId xmlns:a16="http://schemas.microsoft.com/office/drawing/2014/main" id="{1779A1BB-5ACF-4B1B-A1BC-816A3C36165B}"/>
                </a:ext>
              </a:extLst>
            </p:cNvPr>
            <p:cNvSpPr>
              <a:spLocks noChangeShapeType="1"/>
            </p:cNvSpPr>
            <p:nvPr/>
          </p:nvSpPr>
          <p:spPr bwMode="auto">
            <a:xfrm>
              <a:off x="1281113" y="4632326"/>
              <a:ext cx="22225"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1" name="Line 148">
              <a:extLst>
                <a:ext uri="{FF2B5EF4-FFF2-40B4-BE49-F238E27FC236}">
                  <a16:creationId xmlns:a16="http://schemas.microsoft.com/office/drawing/2014/main" id="{D922FE67-ADC1-4FA5-B565-B1BE5B3F5AD1}"/>
                </a:ext>
              </a:extLst>
            </p:cNvPr>
            <p:cNvSpPr>
              <a:spLocks noChangeShapeType="1"/>
            </p:cNvSpPr>
            <p:nvPr/>
          </p:nvSpPr>
          <p:spPr bwMode="auto">
            <a:xfrm>
              <a:off x="1274763" y="4525963"/>
              <a:ext cx="0" cy="10636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2" name="Line 149">
              <a:extLst>
                <a:ext uri="{FF2B5EF4-FFF2-40B4-BE49-F238E27FC236}">
                  <a16:creationId xmlns:a16="http://schemas.microsoft.com/office/drawing/2014/main" id="{6AA8F4A5-2BC5-4D16-936B-48D0F9249EC5}"/>
                </a:ext>
              </a:extLst>
            </p:cNvPr>
            <p:cNvSpPr>
              <a:spLocks noChangeShapeType="1"/>
            </p:cNvSpPr>
            <p:nvPr/>
          </p:nvSpPr>
          <p:spPr bwMode="auto">
            <a:xfrm>
              <a:off x="1249363" y="4525963"/>
              <a:ext cx="2540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3" name="Line 150">
              <a:extLst>
                <a:ext uri="{FF2B5EF4-FFF2-40B4-BE49-F238E27FC236}">
                  <a16:creationId xmlns:a16="http://schemas.microsoft.com/office/drawing/2014/main" id="{92B8D901-73BC-4DD3-A905-C7E138A93B26}"/>
                </a:ext>
              </a:extLst>
            </p:cNvPr>
            <p:cNvSpPr>
              <a:spLocks noChangeShapeType="1"/>
            </p:cNvSpPr>
            <p:nvPr/>
          </p:nvSpPr>
          <p:spPr bwMode="auto">
            <a:xfrm>
              <a:off x="1241425" y="3859213"/>
              <a:ext cx="0" cy="66675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4" name="Freeform 151">
              <a:extLst>
                <a:ext uri="{FF2B5EF4-FFF2-40B4-BE49-F238E27FC236}">
                  <a16:creationId xmlns:a16="http://schemas.microsoft.com/office/drawing/2014/main" id="{BE4AC83E-C1C7-4A7A-A34B-8F7ACC4AF6FE}"/>
                </a:ext>
              </a:extLst>
            </p:cNvPr>
            <p:cNvSpPr>
              <a:spLocks/>
            </p:cNvSpPr>
            <p:nvPr/>
          </p:nvSpPr>
          <p:spPr bwMode="auto">
            <a:xfrm>
              <a:off x="1135063" y="3859213"/>
              <a:ext cx="106363" cy="585788"/>
            </a:xfrm>
            <a:custGeom>
              <a:avLst/>
              <a:gdLst>
                <a:gd name="T0" fmla="*/ 0 w 67"/>
                <a:gd name="T1" fmla="*/ 369 h 369"/>
                <a:gd name="T2" fmla="*/ 0 w 67"/>
                <a:gd name="T3" fmla="*/ 0 h 369"/>
                <a:gd name="T4" fmla="*/ 67 w 67"/>
                <a:gd name="T5" fmla="*/ 0 h 369"/>
              </a:gdLst>
              <a:ahLst/>
              <a:cxnLst>
                <a:cxn ang="0">
                  <a:pos x="T0" y="T1"/>
                </a:cxn>
                <a:cxn ang="0">
                  <a:pos x="T2" y="T3"/>
                </a:cxn>
                <a:cxn ang="0">
                  <a:pos x="T4" y="T5"/>
                </a:cxn>
              </a:cxnLst>
              <a:rect l="0" t="0" r="r" b="b"/>
              <a:pathLst>
                <a:path w="67" h="369">
                  <a:moveTo>
                    <a:pt x="0" y="369"/>
                  </a:moveTo>
                  <a:lnTo>
                    <a:pt x="0" y="0"/>
                  </a:lnTo>
                  <a:lnTo>
                    <a:pt x="67"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5" name="Rectangle 152">
              <a:extLst>
                <a:ext uri="{FF2B5EF4-FFF2-40B4-BE49-F238E27FC236}">
                  <a16:creationId xmlns:a16="http://schemas.microsoft.com/office/drawing/2014/main" id="{E74883C2-429B-45BD-BA0F-82BC3E4CCD8C}"/>
                </a:ext>
              </a:extLst>
            </p:cNvPr>
            <p:cNvSpPr>
              <a:spLocks noChangeArrowheads="1"/>
            </p:cNvSpPr>
            <p:nvPr/>
          </p:nvSpPr>
          <p:spPr bwMode="auto">
            <a:xfrm>
              <a:off x="1535113" y="4674315"/>
              <a:ext cx="305565"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dirty="0">
                  <a:solidFill>
                    <a:srgbClr val="000000"/>
                  </a:solidFill>
                  <a:latin typeface="Cambria" panose="02040503050406030204" pitchFamily="18" charset="0"/>
                </a:rPr>
                <a:t>Genotype XI</a:t>
              </a:r>
              <a:endParaRPr lang="en-US" altLang="en-US" sz="2400" dirty="0"/>
            </a:p>
          </p:txBody>
        </p:sp>
        <p:sp>
          <p:nvSpPr>
            <p:cNvPr id="406" name="Line 153">
              <a:extLst>
                <a:ext uri="{FF2B5EF4-FFF2-40B4-BE49-F238E27FC236}">
                  <a16:creationId xmlns:a16="http://schemas.microsoft.com/office/drawing/2014/main" id="{DEAE014E-E175-447F-BE8F-0DE7A2230727}"/>
                </a:ext>
              </a:extLst>
            </p:cNvPr>
            <p:cNvSpPr>
              <a:spLocks noChangeShapeType="1"/>
            </p:cNvSpPr>
            <p:nvPr/>
          </p:nvSpPr>
          <p:spPr bwMode="auto">
            <a:xfrm>
              <a:off x="1328738" y="4727576"/>
              <a:ext cx="100013"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7" name="Rectangle 154">
              <a:extLst>
                <a:ext uri="{FF2B5EF4-FFF2-40B4-BE49-F238E27FC236}">
                  <a16:creationId xmlns:a16="http://schemas.microsoft.com/office/drawing/2014/main" id="{5CD9BABB-A17C-4AFC-BF7F-F2D6D02424C0}"/>
                </a:ext>
              </a:extLst>
            </p:cNvPr>
            <p:cNvSpPr>
              <a:spLocks noChangeArrowheads="1"/>
            </p:cNvSpPr>
            <p:nvPr/>
          </p:nvSpPr>
          <p:spPr bwMode="auto">
            <a:xfrm>
              <a:off x="1552575" y="4747341"/>
              <a:ext cx="339898"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XIV</a:t>
              </a:r>
              <a:endParaRPr lang="en-US" altLang="en-US" sz="2400"/>
            </a:p>
          </p:txBody>
        </p:sp>
        <p:sp>
          <p:nvSpPr>
            <p:cNvPr id="408" name="Line 155">
              <a:extLst>
                <a:ext uri="{FF2B5EF4-FFF2-40B4-BE49-F238E27FC236}">
                  <a16:creationId xmlns:a16="http://schemas.microsoft.com/office/drawing/2014/main" id="{CD5A1848-16B6-41EB-8E26-401C35F7F8A1}"/>
                </a:ext>
              </a:extLst>
            </p:cNvPr>
            <p:cNvSpPr>
              <a:spLocks noChangeShapeType="1"/>
            </p:cNvSpPr>
            <p:nvPr/>
          </p:nvSpPr>
          <p:spPr bwMode="auto">
            <a:xfrm>
              <a:off x="1328738" y="4802188"/>
              <a:ext cx="117475"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9" name="Line 156">
              <a:extLst>
                <a:ext uri="{FF2B5EF4-FFF2-40B4-BE49-F238E27FC236}">
                  <a16:creationId xmlns:a16="http://schemas.microsoft.com/office/drawing/2014/main" id="{7D8B0D8F-2781-4700-94D2-A7F33633130E}"/>
                </a:ext>
              </a:extLst>
            </p:cNvPr>
            <p:cNvSpPr>
              <a:spLocks noChangeShapeType="1"/>
            </p:cNvSpPr>
            <p:nvPr/>
          </p:nvSpPr>
          <p:spPr bwMode="auto">
            <a:xfrm>
              <a:off x="1322388" y="4732338"/>
              <a:ext cx="0" cy="5397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0" name="Line 157">
              <a:extLst>
                <a:ext uri="{FF2B5EF4-FFF2-40B4-BE49-F238E27FC236}">
                  <a16:creationId xmlns:a16="http://schemas.microsoft.com/office/drawing/2014/main" id="{B624C7D2-C236-44BC-B691-6B4785AAD2BA}"/>
                </a:ext>
              </a:extLst>
            </p:cNvPr>
            <p:cNvSpPr>
              <a:spLocks noChangeShapeType="1"/>
            </p:cNvSpPr>
            <p:nvPr/>
          </p:nvSpPr>
          <p:spPr bwMode="auto">
            <a:xfrm>
              <a:off x="1322388" y="4764088"/>
              <a:ext cx="0" cy="3810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1" name="Freeform 158">
              <a:extLst>
                <a:ext uri="{FF2B5EF4-FFF2-40B4-BE49-F238E27FC236}">
                  <a16:creationId xmlns:a16="http://schemas.microsoft.com/office/drawing/2014/main" id="{01CCE15D-7E24-4ECF-8D36-C4518B396714}"/>
                </a:ext>
              </a:extLst>
            </p:cNvPr>
            <p:cNvSpPr>
              <a:spLocks/>
            </p:cNvSpPr>
            <p:nvPr/>
          </p:nvSpPr>
          <p:spPr bwMode="auto">
            <a:xfrm>
              <a:off x="1281113" y="4764088"/>
              <a:ext cx="41275" cy="55563"/>
            </a:xfrm>
            <a:custGeom>
              <a:avLst/>
              <a:gdLst>
                <a:gd name="T0" fmla="*/ 0 w 26"/>
                <a:gd name="T1" fmla="*/ 35 h 35"/>
                <a:gd name="T2" fmla="*/ 0 w 26"/>
                <a:gd name="T3" fmla="*/ 0 h 35"/>
                <a:gd name="T4" fmla="*/ 26 w 26"/>
                <a:gd name="T5" fmla="*/ 0 h 35"/>
              </a:gdLst>
              <a:ahLst/>
              <a:cxnLst>
                <a:cxn ang="0">
                  <a:pos x="T0" y="T1"/>
                </a:cxn>
                <a:cxn ang="0">
                  <a:pos x="T2" y="T3"/>
                </a:cxn>
                <a:cxn ang="0">
                  <a:pos x="T4" y="T5"/>
                </a:cxn>
              </a:cxnLst>
              <a:rect l="0" t="0" r="r" b="b"/>
              <a:pathLst>
                <a:path w="26" h="35">
                  <a:moveTo>
                    <a:pt x="0" y="35"/>
                  </a:moveTo>
                  <a:lnTo>
                    <a:pt x="0" y="0"/>
                  </a:lnTo>
                  <a:lnTo>
                    <a:pt x="26"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2" name="Rectangle 159">
              <a:extLst>
                <a:ext uri="{FF2B5EF4-FFF2-40B4-BE49-F238E27FC236}">
                  <a16:creationId xmlns:a16="http://schemas.microsoft.com/office/drawing/2014/main" id="{7443BD81-EF1A-4211-A155-DC729FB9C84B}"/>
                </a:ext>
              </a:extLst>
            </p:cNvPr>
            <p:cNvSpPr>
              <a:spLocks noChangeArrowheads="1"/>
            </p:cNvSpPr>
            <p:nvPr/>
          </p:nvSpPr>
          <p:spPr bwMode="auto">
            <a:xfrm>
              <a:off x="1504950" y="4820366"/>
              <a:ext cx="344476"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XIII</a:t>
              </a:r>
              <a:endParaRPr lang="en-US" altLang="en-US" sz="2400"/>
            </a:p>
          </p:txBody>
        </p:sp>
        <p:sp>
          <p:nvSpPr>
            <p:cNvPr id="413" name="Line 160">
              <a:extLst>
                <a:ext uri="{FF2B5EF4-FFF2-40B4-BE49-F238E27FC236}">
                  <a16:creationId xmlns:a16="http://schemas.microsoft.com/office/drawing/2014/main" id="{5CD9C6E0-5BCB-4148-B4F5-8DB2FC823011}"/>
                </a:ext>
              </a:extLst>
            </p:cNvPr>
            <p:cNvSpPr>
              <a:spLocks noChangeShapeType="1"/>
            </p:cNvSpPr>
            <p:nvPr/>
          </p:nvSpPr>
          <p:spPr bwMode="auto">
            <a:xfrm>
              <a:off x="1289050" y="4875213"/>
              <a:ext cx="10953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4" name="Line 161">
              <a:extLst>
                <a:ext uri="{FF2B5EF4-FFF2-40B4-BE49-F238E27FC236}">
                  <a16:creationId xmlns:a16="http://schemas.microsoft.com/office/drawing/2014/main" id="{0A20E3CB-D5E8-4683-9008-7013BCC73A74}"/>
                </a:ext>
              </a:extLst>
            </p:cNvPr>
            <p:cNvSpPr>
              <a:spLocks noChangeShapeType="1"/>
            </p:cNvSpPr>
            <p:nvPr/>
          </p:nvSpPr>
          <p:spPr bwMode="auto">
            <a:xfrm>
              <a:off x="1281113" y="4819651"/>
              <a:ext cx="0" cy="5556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5" name="Freeform 162">
              <a:extLst>
                <a:ext uri="{FF2B5EF4-FFF2-40B4-BE49-F238E27FC236}">
                  <a16:creationId xmlns:a16="http://schemas.microsoft.com/office/drawing/2014/main" id="{D3771101-DB0B-4EC4-9738-5384EA7996E9}"/>
                </a:ext>
              </a:extLst>
            </p:cNvPr>
            <p:cNvSpPr>
              <a:spLocks/>
            </p:cNvSpPr>
            <p:nvPr/>
          </p:nvSpPr>
          <p:spPr bwMode="auto">
            <a:xfrm>
              <a:off x="1244600" y="4819651"/>
              <a:ext cx="36513" cy="61913"/>
            </a:xfrm>
            <a:custGeom>
              <a:avLst/>
              <a:gdLst>
                <a:gd name="T0" fmla="*/ 0 w 23"/>
                <a:gd name="T1" fmla="*/ 39 h 39"/>
                <a:gd name="T2" fmla="*/ 0 w 23"/>
                <a:gd name="T3" fmla="*/ 0 h 39"/>
                <a:gd name="T4" fmla="*/ 23 w 23"/>
                <a:gd name="T5" fmla="*/ 0 h 39"/>
              </a:gdLst>
              <a:ahLst/>
              <a:cxnLst>
                <a:cxn ang="0">
                  <a:pos x="T0" y="T1"/>
                </a:cxn>
                <a:cxn ang="0">
                  <a:pos x="T2" y="T3"/>
                </a:cxn>
                <a:cxn ang="0">
                  <a:pos x="T4" y="T5"/>
                </a:cxn>
              </a:cxnLst>
              <a:rect l="0" t="0" r="r" b="b"/>
              <a:pathLst>
                <a:path w="23" h="39">
                  <a:moveTo>
                    <a:pt x="0" y="39"/>
                  </a:moveTo>
                  <a:lnTo>
                    <a:pt x="0" y="0"/>
                  </a:lnTo>
                  <a:lnTo>
                    <a:pt x="23"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6" name="Rectangle 163">
              <a:extLst>
                <a:ext uri="{FF2B5EF4-FFF2-40B4-BE49-F238E27FC236}">
                  <a16:creationId xmlns:a16="http://schemas.microsoft.com/office/drawing/2014/main" id="{C771E158-04B8-428C-9AC4-9C4CBDF8C24A}"/>
                </a:ext>
              </a:extLst>
            </p:cNvPr>
            <p:cNvSpPr>
              <a:spLocks noChangeArrowheads="1"/>
            </p:cNvSpPr>
            <p:nvPr/>
          </p:nvSpPr>
          <p:spPr bwMode="auto">
            <a:xfrm>
              <a:off x="1677988" y="4893390"/>
              <a:ext cx="320442"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XV</a:t>
              </a:r>
              <a:endParaRPr lang="en-US" altLang="en-US" sz="2400"/>
            </a:p>
          </p:txBody>
        </p:sp>
        <p:sp>
          <p:nvSpPr>
            <p:cNvPr id="417" name="Line 164">
              <a:extLst>
                <a:ext uri="{FF2B5EF4-FFF2-40B4-BE49-F238E27FC236}">
                  <a16:creationId xmlns:a16="http://schemas.microsoft.com/office/drawing/2014/main" id="{A87C8399-5C80-4044-A6DF-DCCF416469D5}"/>
                </a:ext>
              </a:extLst>
            </p:cNvPr>
            <p:cNvSpPr>
              <a:spLocks noChangeShapeType="1"/>
            </p:cNvSpPr>
            <p:nvPr/>
          </p:nvSpPr>
          <p:spPr bwMode="auto">
            <a:xfrm>
              <a:off x="1252538" y="4948238"/>
              <a:ext cx="31908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8" name="Line 165">
              <a:extLst>
                <a:ext uri="{FF2B5EF4-FFF2-40B4-BE49-F238E27FC236}">
                  <a16:creationId xmlns:a16="http://schemas.microsoft.com/office/drawing/2014/main" id="{E5579238-E233-46D2-B982-79B2B9E979E9}"/>
                </a:ext>
              </a:extLst>
            </p:cNvPr>
            <p:cNvSpPr>
              <a:spLocks noChangeShapeType="1"/>
            </p:cNvSpPr>
            <p:nvPr/>
          </p:nvSpPr>
          <p:spPr bwMode="auto">
            <a:xfrm>
              <a:off x="1244600" y="4881563"/>
              <a:ext cx="0" cy="6667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9" name="Freeform 166">
              <a:extLst>
                <a:ext uri="{FF2B5EF4-FFF2-40B4-BE49-F238E27FC236}">
                  <a16:creationId xmlns:a16="http://schemas.microsoft.com/office/drawing/2014/main" id="{B6B9B605-E354-43EF-92C9-30CB9BFB4858}"/>
                </a:ext>
              </a:extLst>
            </p:cNvPr>
            <p:cNvSpPr>
              <a:spLocks/>
            </p:cNvSpPr>
            <p:nvPr/>
          </p:nvSpPr>
          <p:spPr bwMode="auto">
            <a:xfrm>
              <a:off x="1201738" y="4881563"/>
              <a:ext cx="42863" cy="153988"/>
            </a:xfrm>
            <a:custGeom>
              <a:avLst/>
              <a:gdLst>
                <a:gd name="T0" fmla="*/ 0 w 27"/>
                <a:gd name="T1" fmla="*/ 97 h 97"/>
                <a:gd name="T2" fmla="*/ 0 w 27"/>
                <a:gd name="T3" fmla="*/ 0 h 97"/>
                <a:gd name="T4" fmla="*/ 27 w 27"/>
                <a:gd name="T5" fmla="*/ 0 h 97"/>
              </a:gdLst>
              <a:ahLst/>
              <a:cxnLst>
                <a:cxn ang="0">
                  <a:pos x="T0" y="T1"/>
                </a:cxn>
                <a:cxn ang="0">
                  <a:pos x="T2" y="T3"/>
                </a:cxn>
                <a:cxn ang="0">
                  <a:pos x="T4" y="T5"/>
                </a:cxn>
              </a:cxnLst>
              <a:rect l="0" t="0" r="r" b="b"/>
              <a:pathLst>
                <a:path w="27" h="97">
                  <a:moveTo>
                    <a:pt x="0" y="97"/>
                  </a:moveTo>
                  <a:lnTo>
                    <a:pt x="0" y="0"/>
                  </a:lnTo>
                  <a:lnTo>
                    <a:pt x="27"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0" name="Rectangle 167">
              <a:extLst>
                <a:ext uri="{FF2B5EF4-FFF2-40B4-BE49-F238E27FC236}">
                  <a16:creationId xmlns:a16="http://schemas.microsoft.com/office/drawing/2014/main" id="{45BC1551-564D-4A9B-9471-90AF6D12B6AA}"/>
                </a:ext>
              </a:extLst>
            </p:cNvPr>
            <p:cNvSpPr>
              <a:spLocks noChangeArrowheads="1"/>
            </p:cNvSpPr>
            <p:nvPr/>
          </p:nvSpPr>
          <p:spPr bwMode="auto">
            <a:xfrm>
              <a:off x="1593850" y="5006976"/>
              <a:ext cx="2861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a:t>
              </a:r>
              <a:endParaRPr lang="en-US" altLang="en-US" sz="2400"/>
            </a:p>
          </p:txBody>
        </p:sp>
        <p:sp>
          <p:nvSpPr>
            <p:cNvPr id="421" name="Freeform 168">
              <a:extLst>
                <a:ext uri="{FF2B5EF4-FFF2-40B4-BE49-F238E27FC236}">
                  <a16:creationId xmlns:a16="http://schemas.microsoft.com/office/drawing/2014/main" id="{EF946EE9-DF03-4F11-9ED4-9334D3DA2203}"/>
                </a:ext>
              </a:extLst>
            </p:cNvPr>
            <p:cNvSpPr>
              <a:spLocks/>
            </p:cNvSpPr>
            <p:nvPr/>
          </p:nvSpPr>
          <p:spPr bwMode="auto">
            <a:xfrm>
              <a:off x="1482725" y="5006976"/>
              <a:ext cx="88900" cy="58738"/>
            </a:xfrm>
            <a:custGeom>
              <a:avLst/>
              <a:gdLst>
                <a:gd name="T0" fmla="*/ 0 w 56"/>
                <a:gd name="T1" fmla="*/ 25 h 37"/>
                <a:gd name="T2" fmla="*/ 0 w 56"/>
                <a:gd name="T3" fmla="*/ 12 h 37"/>
                <a:gd name="T4" fmla="*/ 56 w 56"/>
                <a:gd name="T5" fmla="*/ 0 h 37"/>
                <a:gd name="T6" fmla="*/ 56 w 56"/>
                <a:gd name="T7" fmla="*/ 37 h 37"/>
                <a:gd name="T8" fmla="*/ 0 w 56"/>
                <a:gd name="T9" fmla="*/ 25 h 37"/>
              </a:gdLst>
              <a:ahLst/>
              <a:cxnLst>
                <a:cxn ang="0">
                  <a:pos x="T0" y="T1"/>
                </a:cxn>
                <a:cxn ang="0">
                  <a:pos x="T2" y="T3"/>
                </a:cxn>
                <a:cxn ang="0">
                  <a:pos x="T4" y="T5"/>
                </a:cxn>
                <a:cxn ang="0">
                  <a:pos x="T6" y="T7"/>
                </a:cxn>
                <a:cxn ang="0">
                  <a:pos x="T8" y="T9"/>
                </a:cxn>
              </a:cxnLst>
              <a:rect l="0" t="0" r="r" b="b"/>
              <a:pathLst>
                <a:path w="56" h="37">
                  <a:moveTo>
                    <a:pt x="0" y="25"/>
                  </a:moveTo>
                  <a:lnTo>
                    <a:pt x="0" y="12"/>
                  </a:lnTo>
                  <a:lnTo>
                    <a:pt x="56" y="0"/>
                  </a:lnTo>
                  <a:lnTo>
                    <a:pt x="56" y="37"/>
                  </a:lnTo>
                  <a:lnTo>
                    <a:pt x="0" y="25"/>
                  </a:lnTo>
                  <a:close/>
                </a:path>
              </a:pathLst>
            </a:custGeom>
            <a:solidFill>
              <a:srgbClr val="000000"/>
            </a:solidFill>
            <a:ln w="11113"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422" name="Line 169">
              <a:extLst>
                <a:ext uri="{FF2B5EF4-FFF2-40B4-BE49-F238E27FC236}">
                  <a16:creationId xmlns:a16="http://schemas.microsoft.com/office/drawing/2014/main" id="{FD9D1D21-228E-4B04-AFF8-0FA8634AE47B}"/>
                </a:ext>
              </a:extLst>
            </p:cNvPr>
            <p:cNvSpPr>
              <a:spLocks noChangeShapeType="1"/>
            </p:cNvSpPr>
            <p:nvPr/>
          </p:nvSpPr>
          <p:spPr bwMode="auto">
            <a:xfrm>
              <a:off x="1439863" y="5035551"/>
              <a:ext cx="3333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3" name="Rectangle 170">
              <a:extLst>
                <a:ext uri="{FF2B5EF4-FFF2-40B4-BE49-F238E27FC236}">
                  <a16:creationId xmlns:a16="http://schemas.microsoft.com/office/drawing/2014/main" id="{2E2C55A9-58D1-4928-B159-83364FF3481F}"/>
                </a:ext>
              </a:extLst>
            </p:cNvPr>
            <p:cNvSpPr>
              <a:spLocks noChangeArrowheads="1"/>
            </p:cNvSpPr>
            <p:nvPr/>
          </p:nvSpPr>
          <p:spPr bwMode="auto">
            <a:xfrm>
              <a:off x="1622425" y="5084081"/>
              <a:ext cx="305565"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dirty="0">
                  <a:solidFill>
                    <a:srgbClr val="000000"/>
                  </a:solidFill>
                  <a:latin typeface="Cambria" panose="02040503050406030204" pitchFamily="18" charset="0"/>
                </a:rPr>
                <a:t>Genotype IX</a:t>
              </a:r>
              <a:endParaRPr lang="en-US" altLang="en-US" sz="2400" dirty="0"/>
            </a:p>
          </p:txBody>
        </p:sp>
        <p:sp>
          <p:nvSpPr>
            <p:cNvPr id="424" name="Line 171">
              <a:extLst>
                <a:ext uri="{FF2B5EF4-FFF2-40B4-BE49-F238E27FC236}">
                  <a16:creationId xmlns:a16="http://schemas.microsoft.com/office/drawing/2014/main" id="{765012BE-755C-4787-ACAB-2B9F3A5DBE93}"/>
                </a:ext>
              </a:extLst>
            </p:cNvPr>
            <p:cNvSpPr>
              <a:spLocks noChangeShapeType="1"/>
            </p:cNvSpPr>
            <p:nvPr/>
          </p:nvSpPr>
          <p:spPr bwMode="auto">
            <a:xfrm>
              <a:off x="1439863" y="5124451"/>
              <a:ext cx="7620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5" name="Line 172">
              <a:extLst>
                <a:ext uri="{FF2B5EF4-FFF2-40B4-BE49-F238E27FC236}">
                  <a16:creationId xmlns:a16="http://schemas.microsoft.com/office/drawing/2014/main" id="{C03B1C64-6F80-4457-80AC-69B8C0687A02}"/>
                </a:ext>
              </a:extLst>
            </p:cNvPr>
            <p:cNvSpPr>
              <a:spLocks noChangeShapeType="1"/>
            </p:cNvSpPr>
            <p:nvPr/>
          </p:nvSpPr>
          <p:spPr bwMode="auto">
            <a:xfrm>
              <a:off x="1431925" y="5040313"/>
              <a:ext cx="0" cy="6191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6" name="Line 173">
              <a:extLst>
                <a:ext uri="{FF2B5EF4-FFF2-40B4-BE49-F238E27FC236}">
                  <a16:creationId xmlns:a16="http://schemas.microsoft.com/office/drawing/2014/main" id="{A409911B-0065-493C-B7F0-7F1C3FF7538E}"/>
                </a:ext>
              </a:extLst>
            </p:cNvPr>
            <p:cNvSpPr>
              <a:spLocks noChangeShapeType="1"/>
            </p:cNvSpPr>
            <p:nvPr/>
          </p:nvSpPr>
          <p:spPr bwMode="auto">
            <a:xfrm>
              <a:off x="1431925" y="5080001"/>
              <a:ext cx="0" cy="4445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7" name="Freeform 174">
              <a:extLst>
                <a:ext uri="{FF2B5EF4-FFF2-40B4-BE49-F238E27FC236}">
                  <a16:creationId xmlns:a16="http://schemas.microsoft.com/office/drawing/2014/main" id="{BE55E119-5A86-4F74-93D9-80E52BF39DEF}"/>
                </a:ext>
              </a:extLst>
            </p:cNvPr>
            <p:cNvSpPr>
              <a:spLocks/>
            </p:cNvSpPr>
            <p:nvPr/>
          </p:nvSpPr>
          <p:spPr bwMode="auto">
            <a:xfrm>
              <a:off x="1373188" y="5080001"/>
              <a:ext cx="58738" cy="114300"/>
            </a:xfrm>
            <a:custGeom>
              <a:avLst/>
              <a:gdLst>
                <a:gd name="T0" fmla="*/ 0 w 37"/>
                <a:gd name="T1" fmla="*/ 72 h 72"/>
                <a:gd name="T2" fmla="*/ 0 w 37"/>
                <a:gd name="T3" fmla="*/ 0 h 72"/>
                <a:gd name="T4" fmla="*/ 37 w 37"/>
                <a:gd name="T5" fmla="*/ 0 h 72"/>
              </a:gdLst>
              <a:ahLst/>
              <a:cxnLst>
                <a:cxn ang="0">
                  <a:pos x="T0" y="T1"/>
                </a:cxn>
                <a:cxn ang="0">
                  <a:pos x="T2" y="T3"/>
                </a:cxn>
                <a:cxn ang="0">
                  <a:pos x="T4" y="T5"/>
                </a:cxn>
              </a:cxnLst>
              <a:rect l="0" t="0" r="r" b="b"/>
              <a:pathLst>
                <a:path w="37" h="72">
                  <a:moveTo>
                    <a:pt x="0" y="72"/>
                  </a:moveTo>
                  <a:lnTo>
                    <a:pt x="0" y="0"/>
                  </a:lnTo>
                  <a:lnTo>
                    <a:pt x="37"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8" name="Rectangle 175">
              <a:extLst>
                <a:ext uri="{FF2B5EF4-FFF2-40B4-BE49-F238E27FC236}">
                  <a16:creationId xmlns:a16="http://schemas.microsoft.com/office/drawing/2014/main" id="{90EBAA97-FF5A-4351-BC78-B434BD589369}"/>
                </a:ext>
              </a:extLst>
            </p:cNvPr>
            <p:cNvSpPr>
              <a:spLocks noChangeArrowheads="1"/>
            </p:cNvSpPr>
            <p:nvPr/>
          </p:nvSpPr>
          <p:spPr bwMode="auto">
            <a:xfrm>
              <a:off x="1597025" y="5278438"/>
              <a:ext cx="3788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XXIII</a:t>
              </a:r>
              <a:endParaRPr lang="en-US" altLang="en-US" sz="2400"/>
            </a:p>
          </p:txBody>
        </p:sp>
        <p:sp>
          <p:nvSpPr>
            <p:cNvPr id="429" name="Freeform 176">
              <a:extLst>
                <a:ext uri="{FF2B5EF4-FFF2-40B4-BE49-F238E27FC236}">
                  <a16:creationId xmlns:a16="http://schemas.microsoft.com/office/drawing/2014/main" id="{A51C5718-B45A-4C72-85D9-80045724F43E}"/>
                </a:ext>
              </a:extLst>
            </p:cNvPr>
            <p:cNvSpPr>
              <a:spLocks/>
            </p:cNvSpPr>
            <p:nvPr/>
          </p:nvSpPr>
          <p:spPr bwMode="auto">
            <a:xfrm>
              <a:off x="1546225" y="5175251"/>
              <a:ext cx="28575" cy="265113"/>
            </a:xfrm>
            <a:custGeom>
              <a:avLst/>
              <a:gdLst>
                <a:gd name="T0" fmla="*/ 0 w 18"/>
                <a:gd name="T1" fmla="*/ 90 h 167"/>
                <a:gd name="T2" fmla="*/ 0 w 18"/>
                <a:gd name="T3" fmla="*/ 76 h 167"/>
                <a:gd name="T4" fmla="*/ 18 w 18"/>
                <a:gd name="T5" fmla="*/ 0 h 167"/>
                <a:gd name="T6" fmla="*/ 18 w 18"/>
                <a:gd name="T7" fmla="*/ 167 h 167"/>
                <a:gd name="T8" fmla="*/ 0 w 18"/>
                <a:gd name="T9" fmla="*/ 90 h 167"/>
              </a:gdLst>
              <a:ahLst/>
              <a:cxnLst>
                <a:cxn ang="0">
                  <a:pos x="T0" y="T1"/>
                </a:cxn>
                <a:cxn ang="0">
                  <a:pos x="T2" y="T3"/>
                </a:cxn>
                <a:cxn ang="0">
                  <a:pos x="T4" y="T5"/>
                </a:cxn>
                <a:cxn ang="0">
                  <a:pos x="T6" y="T7"/>
                </a:cxn>
                <a:cxn ang="0">
                  <a:pos x="T8" y="T9"/>
                </a:cxn>
              </a:cxnLst>
              <a:rect l="0" t="0" r="r" b="b"/>
              <a:pathLst>
                <a:path w="18" h="167">
                  <a:moveTo>
                    <a:pt x="0" y="90"/>
                  </a:moveTo>
                  <a:lnTo>
                    <a:pt x="0" y="76"/>
                  </a:lnTo>
                  <a:lnTo>
                    <a:pt x="18" y="0"/>
                  </a:lnTo>
                  <a:lnTo>
                    <a:pt x="18" y="167"/>
                  </a:lnTo>
                  <a:lnTo>
                    <a:pt x="0" y="90"/>
                  </a:lnTo>
                  <a:close/>
                </a:path>
              </a:pathLst>
            </a:custGeom>
            <a:solidFill>
              <a:srgbClr val="000000"/>
            </a:solidFill>
            <a:ln w="11113" cap="sq">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430" name="Line 177">
              <a:extLst>
                <a:ext uri="{FF2B5EF4-FFF2-40B4-BE49-F238E27FC236}">
                  <a16:creationId xmlns:a16="http://schemas.microsoft.com/office/drawing/2014/main" id="{3508E4CC-310C-44B8-B3A9-1443E38585D8}"/>
                </a:ext>
              </a:extLst>
            </p:cNvPr>
            <p:cNvSpPr>
              <a:spLocks noChangeShapeType="1"/>
            </p:cNvSpPr>
            <p:nvPr/>
          </p:nvSpPr>
          <p:spPr bwMode="auto">
            <a:xfrm>
              <a:off x="1381125" y="5307013"/>
              <a:ext cx="15398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1" name="Line 178">
              <a:extLst>
                <a:ext uri="{FF2B5EF4-FFF2-40B4-BE49-F238E27FC236}">
                  <a16:creationId xmlns:a16="http://schemas.microsoft.com/office/drawing/2014/main" id="{8557E618-61BE-4051-93A5-B2FA41B34192}"/>
                </a:ext>
              </a:extLst>
            </p:cNvPr>
            <p:cNvSpPr>
              <a:spLocks noChangeShapeType="1"/>
            </p:cNvSpPr>
            <p:nvPr/>
          </p:nvSpPr>
          <p:spPr bwMode="auto">
            <a:xfrm>
              <a:off x="1373188" y="5194301"/>
              <a:ext cx="0" cy="11271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2" name="Freeform 179">
              <a:extLst>
                <a:ext uri="{FF2B5EF4-FFF2-40B4-BE49-F238E27FC236}">
                  <a16:creationId xmlns:a16="http://schemas.microsoft.com/office/drawing/2014/main" id="{98C5179F-7877-4556-942E-C74FF13BDBD3}"/>
                </a:ext>
              </a:extLst>
            </p:cNvPr>
            <p:cNvSpPr>
              <a:spLocks/>
            </p:cNvSpPr>
            <p:nvPr/>
          </p:nvSpPr>
          <p:spPr bwMode="auto">
            <a:xfrm>
              <a:off x="1201738" y="5046663"/>
              <a:ext cx="171450" cy="147638"/>
            </a:xfrm>
            <a:custGeom>
              <a:avLst/>
              <a:gdLst>
                <a:gd name="T0" fmla="*/ 0 w 108"/>
                <a:gd name="T1" fmla="*/ 0 h 93"/>
                <a:gd name="T2" fmla="*/ 0 w 108"/>
                <a:gd name="T3" fmla="*/ 93 h 93"/>
                <a:gd name="T4" fmla="*/ 108 w 108"/>
                <a:gd name="T5" fmla="*/ 93 h 93"/>
              </a:gdLst>
              <a:ahLst/>
              <a:cxnLst>
                <a:cxn ang="0">
                  <a:pos x="T0" y="T1"/>
                </a:cxn>
                <a:cxn ang="0">
                  <a:pos x="T2" y="T3"/>
                </a:cxn>
                <a:cxn ang="0">
                  <a:pos x="T4" y="T5"/>
                </a:cxn>
              </a:cxnLst>
              <a:rect l="0" t="0" r="r" b="b"/>
              <a:pathLst>
                <a:path w="108" h="93">
                  <a:moveTo>
                    <a:pt x="0" y="0"/>
                  </a:moveTo>
                  <a:lnTo>
                    <a:pt x="0" y="93"/>
                  </a:lnTo>
                  <a:lnTo>
                    <a:pt x="108" y="93"/>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3" name="Freeform 180">
              <a:extLst>
                <a:ext uri="{FF2B5EF4-FFF2-40B4-BE49-F238E27FC236}">
                  <a16:creationId xmlns:a16="http://schemas.microsoft.com/office/drawing/2014/main" id="{11C8FB2F-5B71-41F1-8453-53EE94568FF5}"/>
                </a:ext>
              </a:extLst>
            </p:cNvPr>
            <p:cNvSpPr>
              <a:spLocks/>
            </p:cNvSpPr>
            <p:nvPr/>
          </p:nvSpPr>
          <p:spPr bwMode="auto">
            <a:xfrm>
              <a:off x="1135063" y="4456113"/>
              <a:ext cx="66675" cy="579438"/>
            </a:xfrm>
            <a:custGeom>
              <a:avLst/>
              <a:gdLst>
                <a:gd name="T0" fmla="*/ 0 w 42"/>
                <a:gd name="T1" fmla="*/ 0 h 365"/>
                <a:gd name="T2" fmla="*/ 0 w 42"/>
                <a:gd name="T3" fmla="*/ 365 h 365"/>
                <a:gd name="T4" fmla="*/ 42 w 42"/>
                <a:gd name="T5" fmla="*/ 365 h 365"/>
              </a:gdLst>
              <a:ahLst/>
              <a:cxnLst>
                <a:cxn ang="0">
                  <a:pos x="T0" y="T1"/>
                </a:cxn>
                <a:cxn ang="0">
                  <a:pos x="T2" y="T3"/>
                </a:cxn>
                <a:cxn ang="0">
                  <a:pos x="T4" y="T5"/>
                </a:cxn>
              </a:cxnLst>
              <a:rect l="0" t="0" r="r" b="b"/>
              <a:pathLst>
                <a:path w="42" h="365">
                  <a:moveTo>
                    <a:pt x="0" y="0"/>
                  </a:moveTo>
                  <a:lnTo>
                    <a:pt x="0" y="365"/>
                  </a:lnTo>
                  <a:lnTo>
                    <a:pt x="42" y="365"/>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4" name="Freeform 181">
              <a:extLst>
                <a:ext uri="{FF2B5EF4-FFF2-40B4-BE49-F238E27FC236}">
                  <a16:creationId xmlns:a16="http://schemas.microsoft.com/office/drawing/2014/main" id="{7053DF4C-95BA-43AB-B079-E2FE2CED7D7C}"/>
                </a:ext>
              </a:extLst>
            </p:cNvPr>
            <p:cNvSpPr>
              <a:spLocks/>
            </p:cNvSpPr>
            <p:nvPr/>
          </p:nvSpPr>
          <p:spPr bwMode="auto">
            <a:xfrm>
              <a:off x="396875" y="4445001"/>
              <a:ext cx="738188" cy="550863"/>
            </a:xfrm>
            <a:custGeom>
              <a:avLst/>
              <a:gdLst>
                <a:gd name="T0" fmla="*/ 0 w 465"/>
                <a:gd name="T1" fmla="*/ 347 h 347"/>
                <a:gd name="T2" fmla="*/ 0 w 465"/>
                <a:gd name="T3" fmla="*/ 0 h 347"/>
                <a:gd name="T4" fmla="*/ 465 w 465"/>
                <a:gd name="T5" fmla="*/ 0 h 347"/>
              </a:gdLst>
              <a:ahLst/>
              <a:cxnLst>
                <a:cxn ang="0">
                  <a:pos x="T0" y="T1"/>
                </a:cxn>
                <a:cxn ang="0">
                  <a:pos x="T2" y="T3"/>
                </a:cxn>
                <a:cxn ang="0">
                  <a:pos x="T4" y="T5"/>
                </a:cxn>
              </a:cxnLst>
              <a:rect l="0" t="0" r="r" b="b"/>
              <a:pathLst>
                <a:path w="465" h="347">
                  <a:moveTo>
                    <a:pt x="0" y="347"/>
                  </a:moveTo>
                  <a:lnTo>
                    <a:pt x="0" y="0"/>
                  </a:lnTo>
                  <a:lnTo>
                    <a:pt x="465" y="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5" name="Rectangle 182">
              <a:extLst>
                <a:ext uri="{FF2B5EF4-FFF2-40B4-BE49-F238E27FC236}">
                  <a16:creationId xmlns:a16="http://schemas.microsoft.com/office/drawing/2014/main" id="{64AF8A59-BF9E-4996-8AF9-DBE34A0C9A40}"/>
                </a:ext>
              </a:extLst>
            </p:cNvPr>
            <p:cNvSpPr>
              <a:spLocks noChangeArrowheads="1"/>
            </p:cNvSpPr>
            <p:nvPr/>
          </p:nvSpPr>
          <p:spPr bwMode="auto">
            <a:xfrm>
              <a:off x="1431925" y="5468938"/>
              <a:ext cx="359353"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XVII</a:t>
              </a:r>
              <a:endParaRPr lang="en-US" altLang="en-US" sz="2400"/>
            </a:p>
          </p:txBody>
        </p:sp>
        <p:sp>
          <p:nvSpPr>
            <p:cNvPr id="436" name="Line 183">
              <a:extLst>
                <a:ext uri="{FF2B5EF4-FFF2-40B4-BE49-F238E27FC236}">
                  <a16:creationId xmlns:a16="http://schemas.microsoft.com/office/drawing/2014/main" id="{599196B1-06D1-4E6D-B617-42641FDA55D9}"/>
                </a:ext>
              </a:extLst>
            </p:cNvPr>
            <p:cNvSpPr>
              <a:spLocks noChangeShapeType="1"/>
            </p:cNvSpPr>
            <p:nvPr/>
          </p:nvSpPr>
          <p:spPr bwMode="auto">
            <a:xfrm>
              <a:off x="1138238" y="5491163"/>
              <a:ext cx="187325"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7" name="Rectangle 184">
              <a:extLst>
                <a:ext uri="{FF2B5EF4-FFF2-40B4-BE49-F238E27FC236}">
                  <a16:creationId xmlns:a16="http://schemas.microsoft.com/office/drawing/2014/main" id="{63CBABFB-3124-4FFB-BF20-5C6A60671E89}"/>
                </a:ext>
              </a:extLst>
            </p:cNvPr>
            <p:cNvSpPr>
              <a:spLocks noChangeArrowheads="1"/>
            </p:cNvSpPr>
            <p:nvPr/>
          </p:nvSpPr>
          <p:spPr bwMode="auto">
            <a:xfrm>
              <a:off x="1504950" y="5541963"/>
              <a:ext cx="378809"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XVIII</a:t>
              </a:r>
              <a:endParaRPr lang="en-US" altLang="en-US" sz="2400"/>
            </a:p>
          </p:txBody>
        </p:sp>
        <p:sp>
          <p:nvSpPr>
            <p:cNvPr id="438" name="Line 185">
              <a:extLst>
                <a:ext uri="{FF2B5EF4-FFF2-40B4-BE49-F238E27FC236}">
                  <a16:creationId xmlns:a16="http://schemas.microsoft.com/office/drawing/2014/main" id="{98958F1A-0D42-43B3-9F71-06FAFCB84F21}"/>
                </a:ext>
              </a:extLst>
            </p:cNvPr>
            <p:cNvSpPr>
              <a:spLocks noChangeShapeType="1"/>
            </p:cNvSpPr>
            <p:nvPr/>
          </p:nvSpPr>
          <p:spPr bwMode="auto">
            <a:xfrm>
              <a:off x="1322388" y="5564188"/>
              <a:ext cx="76200"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9" name="Rectangle 186">
              <a:extLst>
                <a:ext uri="{FF2B5EF4-FFF2-40B4-BE49-F238E27FC236}">
                  <a16:creationId xmlns:a16="http://schemas.microsoft.com/office/drawing/2014/main" id="{981977C6-1D7D-4183-AA65-D0B053A8F70B}"/>
                </a:ext>
              </a:extLst>
            </p:cNvPr>
            <p:cNvSpPr>
              <a:spLocks noChangeArrowheads="1"/>
            </p:cNvSpPr>
            <p:nvPr/>
          </p:nvSpPr>
          <p:spPr bwMode="auto">
            <a:xfrm>
              <a:off x="1681163" y="5614988"/>
              <a:ext cx="339898" cy="7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600" b="1">
                  <a:solidFill>
                    <a:srgbClr val="000000"/>
                  </a:solidFill>
                  <a:latin typeface="Cambria" panose="02040503050406030204" pitchFamily="18" charset="0"/>
                </a:rPr>
                <a:t>Genotype XVI</a:t>
              </a:r>
              <a:endParaRPr lang="en-US" altLang="en-US" sz="2400"/>
            </a:p>
          </p:txBody>
        </p:sp>
        <p:sp>
          <p:nvSpPr>
            <p:cNvPr id="440" name="Line 187">
              <a:extLst>
                <a:ext uri="{FF2B5EF4-FFF2-40B4-BE49-F238E27FC236}">
                  <a16:creationId xmlns:a16="http://schemas.microsoft.com/office/drawing/2014/main" id="{D301DA0B-CEA7-46BE-8D56-E58CEA183E89}"/>
                </a:ext>
              </a:extLst>
            </p:cNvPr>
            <p:cNvSpPr>
              <a:spLocks noChangeShapeType="1"/>
            </p:cNvSpPr>
            <p:nvPr/>
          </p:nvSpPr>
          <p:spPr bwMode="auto">
            <a:xfrm>
              <a:off x="1322388" y="5637213"/>
              <a:ext cx="252413"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1" name="Line 188">
              <a:extLst>
                <a:ext uri="{FF2B5EF4-FFF2-40B4-BE49-F238E27FC236}">
                  <a16:creationId xmlns:a16="http://schemas.microsoft.com/office/drawing/2014/main" id="{C3C4C384-1A97-4801-B4BA-BB8856292A6D}"/>
                </a:ext>
              </a:extLst>
            </p:cNvPr>
            <p:cNvSpPr>
              <a:spLocks noChangeShapeType="1"/>
            </p:cNvSpPr>
            <p:nvPr/>
          </p:nvSpPr>
          <p:spPr bwMode="auto">
            <a:xfrm>
              <a:off x="1314450" y="5567363"/>
              <a:ext cx="0" cy="5556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2" name="Line 189">
              <a:extLst>
                <a:ext uri="{FF2B5EF4-FFF2-40B4-BE49-F238E27FC236}">
                  <a16:creationId xmlns:a16="http://schemas.microsoft.com/office/drawing/2014/main" id="{8E1B84E7-C3FD-41E9-B114-587CEF1B1ED9}"/>
                </a:ext>
              </a:extLst>
            </p:cNvPr>
            <p:cNvSpPr>
              <a:spLocks noChangeShapeType="1"/>
            </p:cNvSpPr>
            <p:nvPr/>
          </p:nvSpPr>
          <p:spPr bwMode="auto">
            <a:xfrm>
              <a:off x="1314450" y="5600701"/>
              <a:ext cx="0" cy="36513"/>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3" name="Freeform 190">
              <a:extLst>
                <a:ext uri="{FF2B5EF4-FFF2-40B4-BE49-F238E27FC236}">
                  <a16:creationId xmlns:a16="http://schemas.microsoft.com/office/drawing/2014/main" id="{3B1C399F-3022-42A0-8AF8-0CA5FDB39646}"/>
                </a:ext>
              </a:extLst>
            </p:cNvPr>
            <p:cNvSpPr>
              <a:spLocks/>
            </p:cNvSpPr>
            <p:nvPr/>
          </p:nvSpPr>
          <p:spPr bwMode="auto">
            <a:xfrm>
              <a:off x="1131888" y="5556251"/>
              <a:ext cx="182563" cy="44450"/>
            </a:xfrm>
            <a:custGeom>
              <a:avLst/>
              <a:gdLst>
                <a:gd name="T0" fmla="*/ 0 w 115"/>
                <a:gd name="T1" fmla="*/ 0 h 28"/>
                <a:gd name="T2" fmla="*/ 0 w 115"/>
                <a:gd name="T3" fmla="*/ 28 h 28"/>
                <a:gd name="T4" fmla="*/ 115 w 115"/>
                <a:gd name="T5" fmla="*/ 28 h 28"/>
              </a:gdLst>
              <a:ahLst/>
              <a:cxnLst>
                <a:cxn ang="0">
                  <a:pos x="T0" y="T1"/>
                </a:cxn>
                <a:cxn ang="0">
                  <a:pos x="T2" y="T3"/>
                </a:cxn>
                <a:cxn ang="0">
                  <a:pos x="T4" y="T5"/>
                </a:cxn>
              </a:cxnLst>
              <a:rect l="0" t="0" r="r" b="b"/>
              <a:pathLst>
                <a:path w="115" h="28">
                  <a:moveTo>
                    <a:pt x="0" y="0"/>
                  </a:moveTo>
                  <a:lnTo>
                    <a:pt x="0" y="28"/>
                  </a:lnTo>
                  <a:lnTo>
                    <a:pt x="115" y="28"/>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4" name="Line 191">
              <a:extLst>
                <a:ext uri="{FF2B5EF4-FFF2-40B4-BE49-F238E27FC236}">
                  <a16:creationId xmlns:a16="http://schemas.microsoft.com/office/drawing/2014/main" id="{C9D02B79-9415-4B49-8A91-5F9C92910EFA}"/>
                </a:ext>
              </a:extLst>
            </p:cNvPr>
            <p:cNvSpPr>
              <a:spLocks noChangeShapeType="1"/>
            </p:cNvSpPr>
            <p:nvPr/>
          </p:nvSpPr>
          <p:spPr bwMode="auto">
            <a:xfrm>
              <a:off x="1131888" y="5494338"/>
              <a:ext cx="0" cy="7302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5" name="Freeform 192">
              <a:extLst>
                <a:ext uri="{FF2B5EF4-FFF2-40B4-BE49-F238E27FC236}">
                  <a16:creationId xmlns:a16="http://schemas.microsoft.com/office/drawing/2014/main" id="{284638DC-E154-4C76-88A2-BC56436D80C7}"/>
                </a:ext>
              </a:extLst>
            </p:cNvPr>
            <p:cNvSpPr>
              <a:spLocks/>
            </p:cNvSpPr>
            <p:nvPr/>
          </p:nvSpPr>
          <p:spPr bwMode="auto">
            <a:xfrm>
              <a:off x="396875" y="5006976"/>
              <a:ext cx="735013" cy="539750"/>
            </a:xfrm>
            <a:custGeom>
              <a:avLst/>
              <a:gdLst>
                <a:gd name="T0" fmla="*/ 0 w 463"/>
                <a:gd name="T1" fmla="*/ 0 h 340"/>
                <a:gd name="T2" fmla="*/ 0 w 463"/>
                <a:gd name="T3" fmla="*/ 340 h 340"/>
                <a:gd name="T4" fmla="*/ 463 w 463"/>
                <a:gd name="T5" fmla="*/ 340 h 340"/>
              </a:gdLst>
              <a:ahLst/>
              <a:cxnLst>
                <a:cxn ang="0">
                  <a:pos x="T0" y="T1"/>
                </a:cxn>
                <a:cxn ang="0">
                  <a:pos x="T2" y="T3"/>
                </a:cxn>
                <a:cxn ang="0">
                  <a:pos x="T4" y="T5"/>
                </a:cxn>
              </a:cxnLst>
              <a:rect l="0" t="0" r="r" b="b"/>
              <a:pathLst>
                <a:path w="463" h="340">
                  <a:moveTo>
                    <a:pt x="0" y="0"/>
                  </a:moveTo>
                  <a:lnTo>
                    <a:pt x="0" y="340"/>
                  </a:lnTo>
                  <a:lnTo>
                    <a:pt x="463" y="340"/>
                  </a:lnTo>
                </a:path>
              </a:pathLst>
            </a:custGeom>
            <a:noFill/>
            <a:ln w="111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6" name="Freeform 193">
              <a:extLst>
                <a:ext uri="{FF2B5EF4-FFF2-40B4-BE49-F238E27FC236}">
                  <a16:creationId xmlns:a16="http://schemas.microsoft.com/office/drawing/2014/main" id="{7639BB2B-3172-438C-AFAB-822B86F5A417}"/>
                </a:ext>
              </a:extLst>
            </p:cNvPr>
            <p:cNvSpPr>
              <a:spLocks/>
            </p:cNvSpPr>
            <p:nvPr/>
          </p:nvSpPr>
          <p:spPr bwMode="auto">
            <a:xfrm>
              <a:off x="1479550" y="701676"/>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7" name="Freeform 194">
              <a:extLst>
                <a:ext uri="{FF2B5EF4-FFF2-40B4-BE49-F238E27FC236}">
                  <a16:creationId xmlns:a16="http://schemas.microsoft.com/office/drawing/2014/main" id="{C70CE6CA-8A31-400D-ADB6-8221D88A7BAE}"/>
                </a:ext>
              </a:extLst>
            </p:cNvPr>
            <p:cNvSpPr>
              <a:spLocks/>
            </p:cNvSpPr>
            <p:nvPr/>
          </p:nvSpPr>
          <p:spPr bwMode="auto">
            <a:xfrm>
              <a:off x="1479550" y="774701"/>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8" name="Freeform 195">
              <a:extLst>
                <a:ext uri="{FF2B5EF4-FFF2-40B4-BE49-F238E27FC236}">
                  <a16:creationId xmlns:a16="http://schemas.microsoft.com/office/drawing/2014/main" id="{9D92C69F-BB6F-4AF4-BA75-CE7FF5FCFA64}"/>
                </a:ext>
              </a:extLst>
            </p:cNvPr>
            <p:cNvSpPr>
              <a:spLocks/>
            </p:cNvSpPr>
            <p:nvPr/>
          </p:nvSpPr>
          <p:spPr bwMode="auto">
            <a:xfrm>
              <a:off x="1479550" y="847726"/>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66FF33"/>
            </a:solidFill>
            <a:ln w="0">
              <a:solidFill>
                <a:srgbClr val="66FF33"/>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9" name="Freeform 196">
              <a:extLst>
                <a:ext uri="{FF2B5EF4-FFF2-40B4-BE49-F238E27FC236}">
                  <a16:creationId xmlns:a16="http://schemas.microsoft.com/office/drawing/2014/main" id="{3D045BC4-F9D8-4537-903D-B6E317040BE2}"/>
                </a:ext>
              </a:extLst>
            </p:cNvPr>
            <p:cNvSpPr>
              <a:spLocks/>
            </p:cNvSpPr>
            <p:nvPr/>
          </p:nvSpPr>
          <p:spPr bwMode="auto">
            <a:xfrm>
              <a:off x="1479550" y="920751"/>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66FF33"/>
            </a:solidFill>
            <a:ln w="0">
              <a:solidFill>
                <a:srgbClr val="66FF33"/>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0" name="Freeform 197">
              <a:extLst>
                <a:ext uri="{FF2B5EF4-FFF2-40B4-BE49-F238E27FC236}">
                  <a16:creationId xmlns:a16="http://schemas.microsoft.com/office/drawing/2014/main" id="{633589C6-D15D-4C38-99DD-E28DB5F162FD}"/>
                </a:ext>
              </a:extLst>
            </p:cNvPr>
            <p:cNvSpPr>
              <a:spLocks/>
            </p:cNvSpPr>
            <p:nvPr/>
          </p:nvSpPr>
          <p:spPr bwMode="auto">
            <a:xfrm>
              <a:off x="1479550" y="995363"/>
              <a:ext cx="52388" cy="42863"/>
            </a:xfrm>
            <a:custGeom>
              <a:avLst/>
              <a:gdLst>
                <a:gd name="T0" fmla="*/ 33 w 33"/>
                <a:gd name="T1" fmla="*/ 27 h 27"/>
                <a:gd name="T2" fmla="*/ 16 w 33"/>
                <a:gd name="T3" fmla="*/ 0 h 27"/>
                <a:gd name="T4" fmla="*/ 0 w 33"/>
                <a:gd name="T5" fmla="*/ 27 h 27"/>
                <a:gd name="T6" fmla="*/ 33 w 33"/>
                <a:gd name="T7" fmla="*/ 27 h 27"/>
              </a:gdLst>
              <a:ahLst/>
              <a:cxnLst>
                <a:cxn ang="0">
                  <a:pos x="T0" y="T1"/>
                </a:cxn>
                <a:cxn ang="0">
                  <a:pos x="T2" y="T3"/>
                </a:cxn>
                <a:cxn ang="0">
                  <a:pos x="T4" y="T5"/>
                </a:cxn>
                <a:cxn ang="0">
                  <a:pos x="T6" y="T7"/>
                </a:cxn>
              </a:cxnLst>
              <a:rect l="0" t="0" r="r" b="b"/>
              <a:pathLst>
                <a:path w="33" h="27">
                  <a:moveTo>
                    <a:pt x="33" y="27"/>
                  </a:moveTo>
                  <a:lnTo>
                    <a:pt x="16" y="0"/>
                  </a:lnTo>
                  <a:lnTo>
                    <a:pt x="0" y="27"/>
                  </a:lnTo>
                  <a:lnTo>
                    <a:pt x="33" y="27"/>
                  </a:lnTo>
                  <a:close/>
                </a:path>
              </a:pathLst>
            </a:custGeom>
            <a:solidFill>
              <a:srgbClr val="66FF33"/>
            </a:solidFill>
            <a:ln w="0">
              <a:solidFill>
                <a:srgbClr val="66FF33"/>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1" name="Freeform 198">
              <a:extLst>
                <a:ext uri="{FF2B5EF4-FFF2-40B4-BE49-F238E27FC236}">
                  <a16:creationId xmlns:a16="http://schemas.microsoft.com/office/drawing/2014/main" id="{A1143083-9E07-472D-A310-9F3D049A8A8A}"/>
                </a:ext>
              </a:extLst>
            </p:cNvPr>
            <p:cNvSpPr>
              <a:spLocks/>
            </p:cNvSpPr>
            <p:nvPr/>
          </p:nvSpPr>
          <p:spPr bwMode="auto">
            <a:xfrm>
              <a:off x="1479550" y="1068388"/>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2" name="Freeform 199">
              <a:extLst>
                <a:ext uri="{FF2B5EF4-FFF2-40B4-BE49-F238E27FC236}">
                  <a16:creationId xmlns:a16="http://schemas.microsoft.com/office/drawing/2014/main" id="{AD3995EB-BEFD-49EF-8448-A6DD07EB5AED}"/>
                </a:ext>
              </a:extLst>
            </p:cNvPr>
            <p:cNvSpPr>
              <a:spLocks/>
            </p:cNvSpPr>
            <p:nvPr/>
          </p:nvSpPr>
          <p:spPr bwMode="auto">
            <a:xfrm>
              <a:off x="1479550" y="1141413"/>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3" name="Freeform 200">
              <a:extLst>
                <a:ext uri="{FF2B5EF4-FFF2-40B4-BE49-F238E27FC236}">
                  <a16:creationId xmlns:a16="http://schemas.microsoft.com/office/drawing/2014/main" id="{A35F9ACF-71B2-4BBE-8BAE-BB9FB5BD5BA7}"/>
                </a:ext>
              </a:extLst>
            </p:cNvPr>
            <p:cNvSpPr>
              <a:spLocks/>
            </p:cNvSpPr>
            <p:nvPr/>
          </p:nvSpPr>
          <p:spPr bwMode="auto">
            <a:xfrm>
              <a:off x="1479550" y="1214438"/>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4" name="Freeform 201">
              <a:extLst>
                <a:ext uri="{FF2B5EF4-FFF2-40B4-BE49-F238E27FC236}">
                  <a16:creationId xmlns:a16="http://schemas.microsoft.com/office/drawing/2014/main" id="{D51B8090-BE6B-4AFE-BCDC-B966563883E6}"/>
                </a:ext>
              </a:extLst>
            </p:cNvPr>
            <p:cNvSpPr>
              <a:spLocks/>
            </p:cNvSpPr>
            <p:nvPr/>
          </p:nvSpPr>
          <p:spPr bwMode="auto">
            <a:xfrm>
              <a:off x="1479550" y="1287463"/>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5" name="Freeform 202">
              <a:extLst>
                <a:ext uri="{FF2B5EF4-FFF2-40B4-BE49-F238E27FC236}">
                  <a16:creationId xmlns:a16="http://schemas.microsoft.com/office/drawing/2014/main" id="{DDB08457-0424-47A7-AC32-AAAA69CC2125}"/>
                </a:ext>
              </a:extLst>
            </p:cNvPr>
            <p:cNvSpPr>
              <a:spLocks/>
            </p:cNvSpPr>
            <p:nvPr/>
          </p:nvSpPr>
          <p:spPr bwMode="auto">
            <a:xfrm>
              <a:off x="1479550" y="1362076"/>
              <a:ext cx="52388" cy="42863"/>
            </a:xfrm>
            <a:custGeom>
              <a:avLst/>
              <a:gdLst>
                <a:gd name="T0" fmla="*/ 33 w 33"/>
                <a:gd name="T1" fmla="*/ 27 h 27"/>
                <a:gd name="T2" fmla="*/ 16 w 33"/>
                <a:gd name="T3" fmla="*/ 0 h 27"/>
                <a:gd name="T4" fmla="*/ 0 w 33"/>
                <a:gd name="T5" fmla="*/ 27 h 27"/>
                <a:gd name="T6" fmla="*/ 33 w 33"/>
                <a:gd name="T7" fmla="*/ 27 h 27"/>
              </a:gdLst>
              <a:ahLst/>
              <a:cxnLst>
                <a:cxn ang="0">
                  <a:pos x="T0" y="T1"/>
                </a:cxn>
                <a:cxn ang="0">
                  <a:pos x="T2" y="T3"/>
                </a:cxn>
                <a:cxn ang="0">
                  <a:pos x="T4" y="T5"/>
                </a:cxn>
                <a:cxn ang="0">
                  <a:pos x="T6" y="T7"/>
                </a:cxn>
              </a:cxnLst>
              <a:rect l="0" t="0" r="r" b="b"/>
              <a:pathLst>
                <a:path w="33" h="27">
                  <a:moveTo>
                    <a:pt x="33" y="27"/>
                  </a:moveTo>
                  <a:lnTo>
                    <a:pt x="16" y="0"/>
                  </a:lnTo>
                  <a:lnTo>
                    <a:pt x="0" y="27"/>
                  </a:lnTo>
                  <a:lnTo>
                    <a:pt x="33" y="27"/>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6" name="Freeform 203">
              <a:extLst>
                <a:ext uri="{FF2B5EF4-FFF2-40B4-BE49-F238E27FC236}">
                  <a16:creationId xmlns:a16="http://schemas.microsoft.com/office/drawing/2014/main" id="{B19F8AD2-7475-42BE-91CC-589501C65EBC}"/>
                </a:ext>
              </a:extLst>
            </p:cNvPr>
            <p:cNvSpPr>
              <a:spLocks/>
            </p:cNvSpPr>
            <p:nvPr/>
          </p:nvSpPr>
          <p:spPr bwMode="auto">
            <a:xfrm>
              <a:off x="1479550" y="1435101"/>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7" name="Freeform 204">
              <a:extLst>
                <a:ext uri="{FF2B5EF4-FFF2-40B4-BE49-F238E27FC236}">
                  <a16:creationId xmlns:a16="http://schemas.microsoft.com/office/drawing/2014/main" id="{727BE056-D8CE-49D7-BE23-EF3C3764AF2B}"/>
                </a:ext>
              </a:extLst>
            </p:cNvPr>
            <p:cNvSpPr>
              <a:spLocks/>
            </p:cNvSpPr>
            <p:nvPr/>
          </p:nvSpPr>
          <p:spPr bwMode="auto">
            <a:xfrm>
              <a:off x="1479550" y="1508126"/>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9" name="Freeform 206">
              <a:extLst>
                <a:ext uri="{FF2B5EF4-FFF2-40B4-BE49-F238E27FC236}">
                  <a16:creationId xmlns:a16="http://schemas.microsoft.com/office/drawing/2014/main" id="{8B4DDF6C-C784-4EE2-A1D6-22B915F1B610}"/>
                </a:ext>
              </a:extLst>
            </p:cNvPr>
            <p:cNvSpPr>
              <a:spLocks/>
            </p:cNvSpPr>
            <p:nvPr/>
          </p:nvSpPr>
          <p:spPr bwMode="auto">
            <a:xfrm>
              <a:off x="1479550" y="1581151"/>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0" name="Freeform 207">
              <a:extLst>
                <a:ext uri="{FF2B5EF4-FFF2-40B4-BE49-F238E27FC236}">
                  <a16:creationId xmlns:a16="http://schemas.microsoft.com/office/drawing/2014/main" id="{F2076E28-EF90-4957-B5C6-B75C35284529}"/>
                </a:ext>
              </a:extLst>
            </p:cNvPr>
            <p:cNvSpPr>
              <a:spLocks/>
            </p:cNvSpPr>
            <p:nvPr/>
          </p:nvSpPr>
          <p:spPr bwMode="auto">
            <a:xfrm>
              <a:off x="1479550" y="1654176"/>
              <a:ext cx="52388" cy="44450"/>
            </a:xfrm>
            <a:custGeom>
              <a:avLst/>
              <a:gdLst>
                <a:gd name="T0" fmla="*/ 33 w 33"/>
                <a:gd name="T1" fmla="*/ 28 h 28"/>
                <a:gd name="T2" fmla="*/ 16 w 33"/>
                <a:gd name="T3" fmla="*/ 0 h 28"/>
                <a:gd name="T4" fmla="*/ 0 w 33"/>
                <a:gd name="T5" fmla="*/ 28 h 28"/>
                <a:gd name="T6" fmla="*/ 33 w 33"/>
                <a:gd name="T7" fmla="*/ 28 h 28"/>
              </a:gdLst>
              <a:ahLst/>
              <a:cxnLst>
                <a:cxn ang="0">
                  <a:pos x="T0" y="T1"/>
                </a:cxn>
                <a:cxn ang="0">
                  <a:pos x="T2" y="T3"/>
                </a:cxn>
                <a:cxn ang="0">
                  <a:pos x="T4" y="T5"/>
                </a:cxn>
                <a:cxn ang="0">
                  <a:pos x="T6" y="T7"/>
                </a:cxn>
              </a:cxnLst>
              <a:rect l="0" t="0" r="r" b="b"/>
              <a:pathLst>
                <a:path w="33" h="28">
                  <a:moveTo>
                    <a:pt x="33" y="28"/>
                  </a:moveTo>
                  <a:lnTo>
                    <a:pt x="16" y="0"/>
                  </a:lnTo>
                  <a:lnTo>
                    <a:pt x="0" y="28"/>
                  </a:lnTo>
                  <a:lnTo>
                    <a:pt x="33" y="28"/>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25" name="Freeform 208">
              <a:extLst>
                <a:ext uri="{FF2B5EF4-FFF2-40B4-BE49-F238E27FC236}">
                  <a16:creationId xmlns:a16="http://schemas.microsoft.com/office/drawing/2014/main" id="{BBDB1B4C-ABD1-4445-BF97-F43D499FD08A}"/>
                </a:ext>
              </a:extLst>
            </p:cNvPr>
            <p:cNvSpPr>
              <a:spLocks/>
            </p:cNvSpPr>
            <p:nvPr/>
          </p:nvSpPr>
          <p:spPr bwMode="auto">
            <a:xfrm>
              <a:off x="1479550" y="1728788"/>
              <a:ext cx="52388" cy="42863"/>
            </a:xfrm>
            <a:custGeom>
              <a:avLst/>
              <a:gdLst>
                <a:gd name="T0" fmla="*/ 33 w 33"/>
                <a:gd name="T1" fmla="*/ 27 h 27"/>
                <a:gd name="T2" fmla="*/ 16 w 33"/>
                <a:gd name="T3" fmla="*/ 0 h 27"/>
                <a:gd name="T4" fmla="*/ 0 w 33"/>
                <a:gd name="T5" fmla="*/ 27 h 27"/>
                <a:gd name="T6" fmla="*/ 33 w 33"/>
                <a:gd name="T7" fmla="*/ 27 h 27"/>
              </a:gdLst>
              <a:ahLst/>
              <a:cxnLst>
                <a:cxn ang="0">
                  <a:pos x="T0" y="T1"/>
                </a:cxn>
                <a:cxn ang="0">
                  <a:pos x="T2" y="T3"/>
                </a:cxn>
                <a:cxn ang="0">
                  <a:pos x="T4" y="T5"/>
                </a:cxn>
                <a:cxn ang="0">
                  <a:pos x="T6" y="T7"/>
                </a:cxn>
              </a:cxnLst>
              <a:rect l="0" t="0" r="r" b="b"/>
              <a:pathLst>
                <a:path w="33" h="27">
                  <a:moveTo>
                    <a:pt x="33" y="27"/>
                  </a:moveTo>
                  <a:lnTo>
                    <a:pt x="16" y="0"/>
                  </a:lnTo>
                  <a:lnTo>
                    <a:pt x="0" y="27"/>
                  </a:lnTo>
                  <a:lnTo>
                    <a:pt x="33" y="27"/>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26" name="Rectangle 209">
              <a:extLst>
                <a:ext uri="{FF2B5EF4-FFF2-40B4-BE49-F238E27FC236}">
                  <a16:creationId xmlns:a16="http://schemas.microsoft.com/office/drawing/2014/main" id="{4B98F6BE-7DCA-491C-8B30-822EF99E3055}"/>
                </a:ext>
              </a:extLst>
            </p:cNvPr>
            <p:cNvSpPr>
              <a:spLocks noChangeArrowheads="1"/>
            </p:cNvSpPr>
            <p:nvPr/>
          </p:nvSpPr>
          <p:spPr bwMode="auto">
            <a:xfrm>
              <a:off x="1462088" y="3268663"/>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8" name="Rectangle 210">
              <a:extLst>
                <a:ext uri="{FF2B5EF4-FFF2-40B4-BE49-F238E27FC236}">
                  <a16:creationId xmlns:a16="http://schemas.microsoft.com/office/drawing/2014/main" id="{38315CFA-50A6-433A-8DC8-02140D176C5C}"/>
                </a:ext>
              </a:extLst>
            </p:cNvPr>
            <p:cNvSpPr>
              <a:spLocks noChangeArrowheads="1"/>
            </p:cNvSpPr>
            <p:nvPr/>
          </p:nvSpPr>
          <p:spPr bwMode="auto">
            <a:xfrm>
              <a:off x="1462088" y="3341688"/>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29" name="Rectangle 211">
              <a:extLst>
                <a:ext uri="{FF2B5EF4-FFF2-40B4-BE49-F238E27FC236}">
                  <a16:creationId xmlns:a16="http://schemas.microsoft.com/office/drawing/2014/main" id="{3B622F89-0515-4811-A900-EFE361636BCE}"/>
                </a:ext>
              </a:extLst>
            </p:cNvPr>
            <p:cNvSpPr>
              <a:spLocks noChangeArrowheads="1"/>
            </p:cNvSpPr>
            <p:nvPr/>
          </p:nvSpPr>
          <p:spPr bwMode="auto">
            <a:xfrm>
              <a:off x="1462088" y="3414713"/>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0" name="Rectangle 212">
              <a:extLst>
                <a:ext uri="{FF2B5EF4-FFF2-40B4-BE49-F238E27FC236}">
                  <a16:creationId xmlns:a16="http://schemas.microsoft.com/office/drawing/2014/main" id="{711F9628-B681-4F1A-B07F-64C3295AF0A4}"/>
                </a:ext>
              </a:extLst>
            </p:cNvPr>
            <p:cNvSpPr>
              <a:spLocks noChangeArrowheads="1"/>
            </p:cNvSpPr>
            <p:nvPr/>
          </p:nvSpPr>
          <p:spPr bwMode="auto">
            <a:xfrm>
              <a:off x="1462088" y="3489326"/>
              <a:ext cx="42863" cy="428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1" name="Rectangle 213">
              <a:extLst>
                <a:ext uri="{FF2B5EF4-FFF2-40B4-BE49-F238E27FC236}">
                  <a16:creationId xmlns:a16="http://schemas.microsoft.com/office/drawing/2014/main" id="{FBBCFDEE-F313-44F4-9C99-CF8708B4B05C}"/>
                </a:ext>
              </a:extLst>
            </p:cNvPr>
            <p:cNvSpPr>
              <a:spLocks noChangeArrowheads="1"/>
            </p:cNvSpPr>
            <p:nvPr/>
          </p:nvSpPr>
          <p:spPr bwMode="auto">
            <a:xfrm>
              <a:off x="1462088" y="3562351"/>
              <a:ext cx="42863" cy="428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2" name="Rectangle 214">
              <a:extLst>
                <a:ext uri="{FF2B5EF4-FFF2-40B4-BE49-F238E27FC236}">
                  <a16:creationId xmlns:a16="http://schemas.microsoft.com/office/drawing/2014/main" id="{03C44FD4-CAF3-4216-9D38-705E3D63CFCD}"/>
                </a:ext>
              </a:extLst>
            </p:cNvPr>
            <p:cNvSpPr>
              <a:spLocks noChangeArrowheads="1"/>
            </p:cNvSpPr>
            <p:nvPr/>
          </p:nvSpPr>
          <p:spPr bwMode="auto">
            <a:xfrm>
              <a:off x="1462088" y="3635376"/>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3" name="Rectangle 215">
              <a:extLst>
                <a:ext uri="{FF2B5EF4-FFF2-40B4-BE49-F238E27FC236}">
                  <a16:creationId xmlns:a16="http://schemas.microsoft.com/office/drawing/2014/main" id="{A6BCF935-614E-422D-BD63-D52C231431E3}"/>
                </a:ext>
              </a:extLst>
            </p:cNvPr>
            <p:cNvSpPr>
              <a:spLocks noChangeArrowheads="1"/>
            </p:cNvSpPr>
            <p:nvPr/>
          </p:nvSpPr>
          <p:spPr bwMode="auto">
            <a:xfrm>
              <a:off x="1462088" y="3708401"/>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4" name="Rectangle 216">
              <a:extLst>
                <a:ext uri="{FF2B5EF4-FFF2-40B4-BE49-F238E27FC236}">
                  <a16:creationId xmlns:a16="http://schemas.microsoft.com/office/drawing/2014/main" id="{B3C86B6B-F107-40ED-87A8-7CDA0CE6057E}"/>
                </a:ext>
              </a:extLst>
            </p:cNvPr>
            <p:cNvSpPr>
              <a:spLocks noChangeArrowheads="1"/>
            </p:cNvSpPr>
            <p:nvPr/>
          </p:nvSpPr>
          <p:spPr bwMode="auto">
            <a:xfrm>
              <a:off x="1462088" y="3781426"/>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5" name="Rectangle 217">
              <a:extLst>
                <a:ext uri="{FF2B5EF4-FFF2-40B4-BE49-F238E27FC236}">
                  <a16:creationId xmlns:a16="http://schemas.microsoft.com/office/drawing/2014/main" id="{A5252BC1-9107-44FE-9821-816938C9CB63}"/>
                </a:ext>
              </a:extLst>
            </p:cNvPr>
            <p:cNvSpPr>
              <a:spLocks noChangeArrowheads="1"/>
            </p:cNvSpPr>
            <p:nvPr/>
          </p:nvSpPr>
          <p:spPr bwMode="auto">
            <a:xfrm>
              <a:off x="1462088" y="3856038"/>
              <a:ext cx="42863" cy="428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6" name="Rectangle 218">
              <a:extLst>
                <a:ext uri="{FF2B5EF4-FFF2-40B4-BE49-F238E27FC236}">
                  <a16:creationId xmlns:a16="http://schemas.microsoft.com/office/drawing/2014/main" id="{5F4144EA-4DD9-43C4-9782-46831B8E1480}"/>
                </a:ext>
              </a:extLst>
            </p:cNvPr>
            <p:cNvSpPr>
              <a:spLocks noChangeArrowheads="1"/>
            </p:cNvSpPr>
            <p:nvPr/>
          </p:nvSpPr>
          <p:spPr bwMode="auto">
            <a:xfrm>
              <a:off x="1462088" y="3929063"/>
              <a:ext cx="42863" cy="428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7" name="Rectangle 219">
              <a:extLst>
                <a:ext uri="{FF2B5EF4-FFF2-40B4-BE49-F238E27FC236}">
                  <a16:creationId xmlns:a16="http://schemas.microsoft.com/office/drawing/2014/main" id="{D21F1C5A-4025-46BA-BB47-1D22AA68FBFD}"/>
                </a:ext>
              </a:extLst>
            </p:cNvPr>
            <p:cNvSpPr>
              <a:spLocks noChangeArrowheads="1"/>
            </p:cNvSpPr>
            <p:nvPr/>
          </p:nvSpPr>
          <p:spPr bwMode="auto">
            <a:xfrm>
              <a:off x="1462088" y="4002088"/>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8" name="Rectangle 220">
              <a:extLst>
                <a:ext uri="{FF2B5EF4-FFF2-40B4-BE49-F238E27FC236}">
                  <a16:creationId xmlns:a16="http://schemas.microsoft.com/office/drawing/2014/main" id="{1405F530-3DE9-4A88-AF13-76D2AED5F1E0}"/>
                </a:ext>
              </a:extLst>
            </p:cNvPr>
            <p:cNvSpPr>
              <a:spLocks noChangeArrowheads="1"/>
            </p:cNvSpPr>
            <p:nvPr/>
          </p:nvSpPr>
          <p:spPr bwMode="auto">
            <a:xfrm>
              <a:off x="1462088" y="4075113"/>
              <a:ext cx="42863" cy="44450"/>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239" name="Rectangle 221">
              <a:extLst>
                <a:ext uri="{FF2B5EF4-FFF2-40B4-BE49-F238E27FC236}">
                  <a16:creationId xmlns:a16="http://schemas.microsoft.com/office/drawing/2014/main" id="{DD85CEAD-2B2F-47E8-84C5-8EDE6ED762CF}"/>
                </a:ext>
              </a:extLst>
            </p:cNvPr>
            <p:cNvSpPr>
              <a:spLocks noChangeArrowheads="1"/>
            </p:cNvSpPr>
            <p:nvPr/>
          </p:nvSpPr>
          <p:spPr bwMode="auto">
            <a:xfrm>
              <a:off x="1252538" y="5630863"/>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99</a:t>
              </a:r>
              <a:endParaRPr lang="en-US" altLang="en-US" sz="2400"/>
            </a:p>
          </p:txBody>
        </p:sp>
        <p:sp>
          <p:nvSpPr>
            <p:cNvPr id="240" name="Rectangle 222">
              <a:extLst>
                <a:ext uri="{FF2B5EF4-FFF2-40B4-BE49-F238E27FC236}">
                  <a16:creationId xmlns:a16="http://schemas.microsoft.com/office/drawing/2014/main" id="{D468722F-E0E7-423E-A98E-53F571AA4398}"/>
                </a:ext>
              </a:extLst>
            </p:cNvPr>
            <p:cNvSpPr>
              <a:spLocks noChangeArrowheads="1"/>
            </p:cNvSpPr>
            <p:nvPr/>
          </p:nvSpPr>
          <p:spPr bwMode="auto">
            <a:xfrm>
              <a:off x="1482725" y="5337176"/>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99</a:t>
              </a:r>
              <a:endParaRPr lang="en-US" altLang="en-US" sz="2400"/>
            </a:p>
          </p:txBody>
        </p:sp>
        <p:sp>
          <p:nvSpPr>
            <p:cNvPr id="241" name="Rectangle 223">
              <a:extLst>
                <a:ext uri="{FF2B5EF4-FFF2-40B4-BE49-F238E27FC236}">
                  <a16:creationId xmlns:a16="http://schemas.microsoft.com/office/drawing/2014/main" id="{6569B83C-75FA-4940-A7FC-E1AE4BAAE455}"/>
                </a:ext>
              </a:extLst>
            </p:cNvPr>
            <p:cNvSpPr>
              <a:spLocks noChangeArrowheads="1"/>
            </p:cNvSpPr>
            <p:nvPr/>
          </p:nvSpPr>
          <p:spPr bwMode="auto">
            <a:xfrm>
              <a:off x="1420813" y="4967288"/>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93</a:t>
              </a:r>
              <a:endParaRPr lang="en-US" altLang="en-US" sz="2400"/>
            </a:p>
          </p:txBody>
        </p:sp>
        <p:sp>
          <p:nvSpPr>
            <p:cNvPr id="242" name="Rectangle 224">
              <a:extLst>
                <a:ext uri="{FF2B5EF4-FFF2-40B4-BE49-F238E27FC236}">
                  <a16:creationId xmlns:a16="http://schemas.microsoft.com/office/drawing/2014/main" id="{9E0FA040-2C59-4749-830A-64A961B1074E}"/>
                </a:ext>
              </a:extLst>
            </p:cNvPr>
            <p:cNvSpPr>
              <a:spLocks noChangeArrowheads="1"/>
            </p:cNvSpPr>
            <p:nvPr/>
          </p:nvSpPr>
          <p:spPr bwMode="auto">
            <a:xfrm>
              <a:off x="1370013" y="5010151"/>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93</a:t>
              </a:r>
              <a:endParaRPr lang="en-US" altLang="en-US" sz="2400"/>
            </a:p>
          </p:txBody>
        </p:sp>
        <p:sp>
          <p:nvSpPr>
            <p:cNvPr id="243" name="Rectangle 225">
              <a:extLst>
                <a:ext uri="{FF2B5EF4-FFF2-40B4-BE49-F238E27FC236}">
                  <a16:creationId xmlns:a16="http://schemas.microsoft.com/office/drawing/2014/main" id="{44AB0A46-02B5-4E89-A451-9A39148D8EBE}"/>
                </a:ext>
              </a:extLst>
            </p:cNvPr>
            <p:cNvSpPr>
              <a:spLocks noChangeArrowheads="1"/>
            </p:cNvSpPr>
            <p:nvPr/>
          </p:nvSpPr>
          <p:spPr bwMode="auto">
            <a:xfrm>
              <a:off x="1311275" y="5222876"/>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99</a:t>
              </a:r>
              <a:endParaRPr lang="en-US" altLang="en-US" sz="2400"/>
            </a:p>
          </p:txBody>
        </p:sp>
        <p:sp>
          <p:nvSpPr>
            <p:cNvPr id="244" name="Rectangle 226">
              <a:extLst>
                <a:ext uri="{FF2B5EF4-FFF2-40B4-BE49-F238E27FC236}">
                  <a16:creationId xmlns:a16="http://schemas.microsoft.com/office/drawing/2014/main" id="{769327D1-26C8-467F-8BB0-203AD00B6D4D}"/>
                </a:ext>
              </a:extLst>
            </p:cNvPr>
            <p:cNvSpPr>
              <a:spLocks noChangeArrowheads="1"/>
            </p:cNvSpPr>
            <p:nvPr/>
          </p:nvSpPr>
          <p:spPr bwMode="auto">
            <a:xfrm>
              <a:off x="1260475" y="4695826"/>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78</a:t>
              </a:r>
              <a:endParaRPr lang="en-US" altLang="en-US" sz="2400"/>
            </a:p>
          </p:txBody>
        </p:sp>
        <p:sp>
          <p:nvSpPr>
            <p:cNvPr id="245" name="Rectangle 227">
              <a:extLst>
                <a:ext uri="{FF2B5EF4-FFF2-40B4-BE49-F238E27FC236}">
                  <a16:creationId xmlns:a16="http://schemas.microsoft.com/office/drawing/2014/main" id="{9687D8D9-2827-4DAB-9A69-9A44DA8227F2}"/>
                </a:ext>
              </a:extLst>
            </p:cNvPr>
            <p:cNvSpPr>
              <a:spLocks noChangeArrowheads="1"/>
            </p:cNvSpPr>
            <p:nvPr/>
          </p:nvSpPr>
          <p:spPr bwMode="auto">
            <a:xfrm>
              <a:off x="1417638" y="4137026"/>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99</a:t>
              </a:r>
              <a:endParaRPr lang="en-US" altLang="en-US" sz="2400"/>
            </a:p>
          </p:txBody>
        </p:sp>
        <p:sp>
          <p:nvSpPr>
            <p:cNvPr id="246" name="Rectangle 228">
              <a:extLst>
                <a:ext uri="{FF2B5EF4-FFF2-40B4-BE49-F238E27FC236}">
                  <a16:creationId xmlns:a16="http://schemas.microsoft.com/office/drawing/2014/main" id="{CF638E4F-2C28-489E-B770-16DC463C8F6B}"/>
                </a:ext>
              </a:extLst>
            </p:cNvPr>
            <p:cNvSpPr>
              <a:spLocks noChangeArrowheads="1"/>
            </p:cNvSpPr>
            <p:nvPr/>
          </p:nvSpPr>
          <p:spPr bwMode="auto">
            <a:xfrm>
              <a:off x="1182688" y="4813301"/>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73</a:t>
              </a:r>
              <a:endParaRPr lang="en-US" altLang="en-US" sz="2400"/>
            </a:p>
          </p:txBody>
        </p:sp>
        <p:sp>
          <p:nvSpPr>
            <p:cNvPr id="247" name="Rectangle 229">
              <a:extLst>
                <a:ext uri="{FF2B5EF4-FFF2-40B4-BE49-F238E27FC236}">
                  <a16:creationId xmlns:a16="http://schemas.microsoft.com/office/drawing/2014/main" id="{1CB49B5A-6603-4A60-BB1F-943FE31539AF}"/>
                </a:ext>
              </a:extLst>
            </p:cNvPr>
            <p:cNvSpPr>
              <a:spLocks noChangeArrowheads="1"/>
            </p:cNvSpPr>
            <p:nvPr/>
          </p:nvSpPr>
          <p:spPr bwMode="auto">
            <a:xfrm>
              <a:off x="1073150" y="4376738"/>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99</a:t>
              </a:r>
              <a:endParaRPr lang="en-US" altLang="en-US" sz="2400"/>
            </a:p>
          </p:txBody>
        </p:sp>
        <p:sp>
          <p:nvSpPr>
            <p:cNvPr id="248" name="Rectangle 230">
              <a:extLst>
                <a:ext uri="{FF2B5EF4-FFF2-40B4-BE49-F238E27FC236}">
                  <a16:creationId xmlns:a16="http://schemas.microsoft.com/office/drawing/2014/main" id="{C52310F3-DB61-4346-A054-147FB9FADA98}"/>
                </a:ext>
              </a:extLst>
            </p:cNvPr>
            <p:cNvSpPr>
              <a:spLocks noChangeArrowheads="1"/>
            </p:cNvSpPr>
            <p:nvPr/>
          </p:nvSpPr>
          <p:spPr bwMode="auto">
            <a:xfrm>
              <a:off x="1252538" y="4662488"/>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87</a:t>
              </a:r>
              <a:endParaRPr lang="en-US" altLang="en-US" sz="2400"/>
            </a:p>
          </p:txBody>
        </p:sp>
        <p:sp>
          <p:nvSpPr>
            <p:cNvPr id="249" name="Rectangle 231">
              <a:extLst>
                <a:ext uri="{FF2B5EF4-FFF2-40B4-BE49-F238E27FC236}">
                  <a16:creationId xmlns:a16="http://schemas.microsoft.com/office/drawing/2014/main" id="{0386496D-D30E-4477-8904-F3908CF02BA4}"/>
                </a:ext>
              </a:extLst>
            </p:cNvPr>
            <p:cNvSpPr>
              <a:spLocks noChangeArrowheads="1"/>
            </p:cNvSpPr>
            <p:nvPr/>
          </p:nvSpPr>
          <p:spPr bwMode="auto">
            <a:xfrm>
              <a:off x="1211263" y="4556126"/>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81</a:t>
              </a:r>
              <a:endParaRPr lang="en-US" altLang="en-US" sz="2400"/>
            </a:p>
          </p:txBody>
        </p:sp>
        <p:sp>
          <p:nvSpPr>
            <p:cNvPr id="250" name="Rectangle 232">
              <a:extLst>
                <a:ext uri="{FF2B5EF4-FFF2-40B4-BE49-F238E27FC236}">
                  <a16:creationId xmlns:a16="http://schemas.microsoft.com/office/drawing/2014/main" id="{A90F1907-612F-46EC-9ADF-9B9CB75F8496}"/>
                </a:ext>
              </a:extLst>
            </p:cNvPr>
            <p:cNvSpPr>
              <a:spLocks noChangeArrowheads="1"/>
            </p:cNvSpPr>
            <p:nvPr/>
          </p:nvSpPr>
          <p:spPr bwMode="auto">
            <a:xfrm>
              <a:off x="1179513" y="3789363"/>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98</a:t>
              </a:r>
              <a:endParaRPr lang="en-US" altLang="en-US" sz="2400"/>
            </a:p>
          </p:txBody>
        </p:sp>
        <p:sp>
          <p:nvSpPr>
            <p:cNvPr id="251" name="Rectangle 233">
              <a:extLst>
                <a:ext uri="{FF2B5EF4-FFF2-40B4-BE49-F238E27FC236}">
                  <a16:creationId xmlns:a16="http://schemas.microsoft.com/office/drawing/2014/main" id="{65CB7B73-80D7-4D18-9EEC-B8BD77BF55F3}"/>
                </a:ext>
              </a:extLst>
            </p:cNvPr>
            <p:cNvSpPr>
              <a:spLocks noChangeArrowheads="1"/>
            </p:cNvSpPr>
            <p:nvPr/>
          </p:nvSpPr>
          <p:spPr bwMode="auto">
            <a:xfrm>
              <a:off x="1350963" y="3722688"/>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72</a:t>
              </a:r>
              <a:endParaRPr lang="en-US" altLang="en-US" sz="2400"/>
            </a:p>
          </p:txBody>
        </p:sp>
        <p:sp>
          <p:nvSpPr>
            <p:cNvPr id="252" name="Rectangle 234">
              <a:extLst>
                <a:ext uri="{FF2B5EF4-FFF2-40B4-BE49-F238E27FC236}">
                  <a16:creationId xmlns:a16="http://schemas.microsoft.com/office/drawing/2014/main" id="{D3A55953-1955-439A-BD16-F51327D40CEE}"/>
                </a:ext>
              </a:extLst>
            </p:cNvPr>
            <p:cNvSpPr>
              <a:spLocks noChangeArrowheads="1"/>
            </p:cNvSpPr>
            <p:nvPr/>
          </p:nvSpPr>
          <p:spPr bwMode="auto">
            <a:xfrm>
              <a:off x="1347788" y="3484563"/>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99</a:t>
              </a:r>
              <a:endParaRPr lang="en-US" altLang="en-US" sz="2400"/>
            </a:p>
          </p:txBody>
        </p:sp>
        <p:sp>
          <p:nvSpPr>
            <p:cNvPr id="253" name="Rectangle 235">
              <a:extLst>
                <a:ext uri="{FF2B5EF4-FFF2-40B4-BE49-F238E27FC236}">
                  <a16:creationId xmlns:a16="http://schemas.microsoft.com/office/drawing/2014/main" id="{D1CDCEF1-7A32-4445-80D9-8A5CE48551F1}"/>
                </a:ext>
              </a:extLst>
            </p:cNvPr>
            <p:cNvSpPr>
              <a:spLocks noChangeArrowheads="1"/>
            </p:cNvSpPr>
            <p:nvPr/>
          </p:nvSpPr>
          <p:spPr bwMode="auto">
            <a:xfrm>
              <a:off x="1300163" y="3122613"/>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98</a:t>
              </a:r>
              <a:endParaRPr lang="en-US" altLang="en-US" sz="2400"/>
            </a:p>
          </p:txBody>
        </p:sp>
        <p:sp>
          <p:nvSpPr>
            <p:cNvPr id="254" name="Rectangle 236">
              <a:extLst>
                <a:ext uri="{FF2B5EF4-FFF2-40B4-BE49-F238E27FC236}">
                  <a16:creationId xmlns:a16="http://schemas.microsoft.com/office/drawing/2014/main" id="{006B95E9-155D-4C16-A2EE-FA37F5F194B0}"/>
                </a:ext>
              </a:extLst>
            </p:cNvPr>
            <p:cNvSpPr>
              <a:spLocks noChangeArrowheads="1"/>
            </p:cNvSpPr>
            <p:nvPr/>
          </p:nvSpPr>
          <p:spPr bwMode="auto">
            <a:xfrm>
              <a:off x="1350963" y="2303463"/>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81</a:t>
              </a:r>
              <a:endParaRPr lang="en-US" altLang="en-US" sz="2400"/>
            </a:p>
          </p:txBody>
        </p:sp>
        <p:sp>
          <p:nvSpPr>
            <p:cNvPr id="255" name="Rectangle 237">
              <a:extLst>
                <a:ext uri="{FF2B5EF4-FFF2-40B4-BE49-F238E27FC236}">
                  <a16:creationId xmlns:a16="http://schemas.microsoft.com/office/drawing/2014/main" id="{49913E95-5008-4A9D-A908-8A0454AA9E82}"/>
                </a:ext>
              </a:extLst>
            </p:cNvPr>
            <p:cNvSpPr>
              <a:spLocks noChangeArrowheads="1"/>
            </p:cNvSpPr>
            <p:nvPr/>
          </p:nvSpPr>
          <p:spPr bwMode="auto">
            <a:xfrm>
              <a:off x="1373188" y="1681163"/>
              <a:ext cx="50355"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98</a:t>
              </a:r>
              <a:endParaRPr lang="en-US" altLang="en-US" sz="2400"/>
            </a:p>
          </p:txBody>
        </p:sp>
        <p:sp>
          <p:nvSpPr>
            <p:cNvPr id="62" name="Line 238">
              <a:extLst>
                <a:ext uri="{FF2B5EF4-FFF2-40B4-BE49-F238E27FC236}">
                  <a16:creationId xmlns:a16="http://schemas.microsoft.com/office/drawing/2014/main" id="{FEA160A2-AFD9-45E3-BFBB-06B48D198A49}"/>
                </a:ext>
              </a:extLst>
            </p:cNvPr>
            <p:cNvSpPr>
              <a:spLocks noChangeShapeType="1"/>
            </p:cNvSpPr>
            <p:nvPr/>
          </p:nvSpPr>
          <p:spPr bwMode="auto">
            <a:xfrm>
              <a:off x="471488" y="5675536"/>
              <a:ext cx="274638" cy="0"/>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64" name="Line 239">
              <a:extLst>
                <a:ext uri="{FF2B5EF4-FFF2-40B4-BE49-F238E27FC236}">
                  <a16:creationId xmlns:a16="http://schemas.microsoft.com/office/drawing/2014/main" id="{2966F6AE-F6D8-4FE6-BC74-1245109FDB6F}"/>
                </a:ext>
              </a:extLst>
            </p:cNvPr>
            <p:cNvSpPr>
              <a:spLocks noChangeShapeType="1"/>
            </p:cNvSpPr>
            <p:nvPr/>
          </p:nvSpPr>
          <p:spPr bwMode="auto">
            <a:xfrm>
              <a:off x="471488" y="5661248"/>
              <a:ext cx="0" cy="2857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56" name="Line 240">
              <a:extLst>
                <a:ext uri="{FF2B5EF4-FFF2-40B4-BE49-F238E27FC236}">
                  <a16:creationId xmlns:a16="http://schemas.microsoft.com/office/drawing/2014/main" id="{C9FD3F87-9AE3-4907-B5C7-02BD6CB1573E}"/>
                </a:ext>
              </a:extLst>
            </p:cNvPr>
            <p:cNvSpPr>
              <a:spLocks noChangeShapeType="1"/>
            </p:cNvSpPr>
            <p:nvPr/>
          </p:nvSpPr>
          <p:spPr bwMode="auto">
            <a:xfrm>
              <a:off x="746125" y="5661248"/>
              <a:ext cx="0" cy="28575"/>
            </a:xfrm>
            <a:prstGeom prst="line">
              <a:avLst/>
            </a:prstGeom>
            <a:noFill/>
            <a:ln w="11113"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57" name="Rectangle 241">
              <a:extLst>
                <a:ext uri="{FF2B5EF4-FFF2-40B4-BE49-F238E27FC236}">
                  <a16:creationId xmlns:a16="http://schemas.microsoft.com/office/drawing/2014/main" id="{B8755040-54BF-4611-A131-FEB454C9E134}"/>
                </a:ext>
              </a:extLst>
            </p:cNvPr>
            <p:cNvSpPr>
              <a:spLocks noChangeArrowheads="1"/>
            </p:cNvSpPr>
            <p:nvPr/>
          </p:nvSpPr>
          <p:spPr bwMode="auto">
            <a:xfrm>
              <a:off x="569913" y="5745386"/>
              <a:ext cx="84688" cy="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500">
                  <a:solidFill>
                    <a:srgbClr val="000000"/>
                  </a:solidFill>
                  <a:latin typeface="Cambria" panose="02040503050406030204" pitchFamily="18" charset="0"/>
                </a:rPr>
                <a:t>0.05</a:t>
              </a:r>
              <a:endParaRPr lang="en-US" altLang="en-US" sz="2400"/>
            </a:p>
          </p:txBody>
        </p:sp>
      </p:grpSp>
    </p:spTree>
    <p:extLst>
      <p:ext uri="{BB962C8B-B14F-4D97-AF65-F5344CB8AC3E}">
        <p14:creationId xmlns:p14="http://schemas.microsoft.com/office/powerpoint/2010/main" val="31764303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E49C6273058F4D94DF0ABA7DF59315" ma:contentTypeVersion="16" ma:contentTypeDescription="Create a new document." ma:contentTypeScope="" ma:versionID="f09cc8db0536a0c197d2b858bf682d67">
  <xsd:schema xmlns:xsd="http://www.w3.org/2001/XMLSchema" xmlns:xs="http://www.w3.org/2001/XMLSchema" xmlns:p="http://schemas.microsoft.com/office/2006/metadata/properties" xmlns:ns2="e357bd84-b6d4-42ee-b8e4-ba03c7c10af9" xmlns:ns3="fd300111-1b6d-4ede-b74f-05b2b922cc1a" targetNamespace="http://schemas.microsoft.com/office/2006/metadata/properties" ma:root="true" ma:fieldsID="1256129b3e863ba3db17be6029ed7baf" ns2:_="" ns3:_="">
    <xsd:import namespace="e357bd84-b6d4-42ee-b8e4-ba03c7c10af9"/>
    <xsd:import namespace="fd300111-1b6d-4ede-b74f-05b2b922cc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ralPresenta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57bd84-b6d4-42ee-b8e4-ba03c7c10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ralPresentation" ma:index="14" nillable="true" ma:displayName="Oral Presentation" ma:default="1" ma:format="Dropdown" ma:internalName="OralPresentation">
      <xsd:simpleType>
        <xsd:restriction base="dms:Boolea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bd5f298-1e24-4768-94fc-a8b9045ba2d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300111-1b6d-4ede-b74f-05b2b922cc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3d5f5a1-dd62-47c3-95ef-ac155c8a0ca6}" ma:internalName="TaxCatchAll" ma:showField="CatchAllData" ma:web="fd300111-1b6d-4ede-b74f-05b2b922cc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300111-1b6d-4ede-b74f-05b2b922cc1a" xsi:nil="true"/>
    <lcf76f155ced4ddcb4097134ff3c332f xmlns="e357bd84-b6d4-42ee-b8e4-ba03c7c10af9">
      <Terms xmlns="http://schemas.microsoft.com/office/infopath/2007/PartnerControls"/>
    </lcf76f155ced4ddcb4097134ff3c332f>
    <OralPresentation xmlns="e357bd84-b6d4-42ee-b8e4-ba03c7c10af9">true</OralPresentation>
  </documentManagement>
</p:properties>
</file>

<file path=customXml/itemProps1.xml><?xml version="1.0" encoding="utf-8"?>
<ds:datastoreItem xmlns:ds="http://schemas.openxmlformats.org/officeDocument/2006/customXml" ds:itemID="{63424970-C81D-4416-BFB2-2EB8F6D11E06}"/>
</file>

<file path=customXml/itemProps2.xml><?xml version="1.0" encoding="utf-8"?>
<ds:datastoreItem xmlns:ds="http://schemas.openxmlformats.org/officeDocument/2006/customXml" ds:itemID="{AB5FE570-2990-4F12-9B1F-A4259986C28F}">
  <ds:schemaRefs>
    <ds:schemaRef ds:uri="http://schemas.microsoft.com/sharepoint/v3/contenttype/forms"/>
  </ds:schemaRefs>
</ds:datastoreItem>
</file>

<file path=customXml/itemProps3.xml><?xml version="1.0" encoding="utf-8"?>
<ds:datastoreItem xmlns:ds="http://schemas.openxmlformats.org/officeDocument/2006/customXml" ds:itemID="{E4BAED60-B55A-4463-8262-447B013A16B1}">
  <ds:schemaRefs>
    <ds:schemaRef ds:uri="http://schemas.openxmlformats.org/package/2006/metadata/core-properties"/>
    <ds:schemaRef ds:uri="http://purl.org/dc/elements/1.1/"/>
    <ds:schemaRef ds:uri="e357bd84-b6d4-42ee-b8e4-ba03c7c10af9"/>
    <ds:schemaRef ds:uri="http://schemas.microsoft.com/office/infopath/2007/PartnerControls"/>
    <ds:schemaRef ds:uri="http://purl.org/dc/terms/"/>
    <ds:schemaRef ds:uri="fd300111-1b6d-4ede-b74f-05b2b922cc1a"/>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2584</TotalTime>
  <Words>1932</Words>
  <Application>Microsoft Office PowerPoint</Application>
  <PresentationFormat>Widescreen</PresentationFormat>
  <Paragraphs>555</Paragraphs>
  <Slides>16</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Calibri</vt:lpstr>
      <vt:lpstr>Cambria</vt:lpstr>
      <vt:lpstr>Lato-Regular</vt:lpstr>
      <vt:lpstr>MS Sans Serif</vt:lpstr>
      <vt:lpstr>Tahoma</vt:lpstr>
      <vt:lpstr>Times New Roman</vt:lpstr>
      <vt:lpstr>Times New Roman</vt:lpstr>
      <vt:lpstr>Trebuchet MS</vt:lpstr>
      <vt:lpstr>Wingdings</vt:lpstr>
      <vt:lpstr>Wingdings 3</vt:lpstr>
      <vt:lpstr>Facet</vt:lpstr>
      <vt:lpstr>PowerPoint Presentation</vt:lpstr>
      <vt:lpstr>Diverse genotypes and variants of African swine fever virus in Nigeria: the need for continuous surveillance</vt:lpstr>
      <vt:lpstr>Background </vt:lpstr>
      <vt:lpstr>PowerPoint Presentation</vt:lpstr>
      <vt:lpstr>Background </vt:lpstr>
      <vt:lpstr>Methods</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Bastiaensen</dc:creator>
  <cp:lastModifiedBy>Dr. YINKA Vet</cp:lastModifiedBy>
  <cp:revision>123</cp:revision>
  <dcterms:created xsi:type="dcterms:W3CDTF">2021-09-26T10:04:22Z</dcterms:created>
  <dcterms:modified xsi:type="dcterms:W3CDTF">2023-02-08T02:49:22Z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0x01010077E49C6273058F4D94DF0ABA7DF59315</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